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4" r:id="rId3"/>
    <p:sldId id="272" r:id="rId4"/>
    <p:sldId id="266" r:id="rId5"/>
    <p:sldId id="263" r:id="rId6"/>
    <p:sldId id="267" r:id="rId7"/>
    <p:sldId id="275" r:id="rId8"/>
    <p:sldId id="268" r:id="rId9"/>
    <p:sldId id="265" r:id="rId10"/>
    <p:sldId id="270" r:id="rId11"/>
    <p:sldId id="269" r:id="rId12"/>
    <p:sldId id="257" r:id="rId13"/>
    <p:sldId id="260" r:id="rId14"/>
    <p:sldId id="258" r:id="rId15"/>
    <p:sldId id="259" r:id="rId16"/>
    <p:sldId id="261" r:id="rId17"/>
    <p:sldId id="262" r:id="rId18"/>
    <p:sldId id="256" r:id="rId19"/>
    <p:sldId id="273" r:id="rId20"/>
    <p:sldId id="277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B0F0"/>
    <a:srgbClr val="92D051"/>
    <a:srgbClr val="FFC000"/>
    <a:srgbClr val="FF0000"/>
    <a:srgbClr val="F1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75"/>
    <p:restoredTop sz="96381"/>
  </p:normalViewPr>
  <p:slideViewPr>
    <p:cSldViewPr snapToGrid="0">
      <p:cViewPr>
        <p:scale>
          <a:sx n="108" d="100"/>
          <a:sy n="108" d="100"/>
        </p:scale>
        <p:origin x="74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4BCE3-B7D4-222D-F4E8-9C92CEDC3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B637E-ADE8-F816-64CB-2EA27D731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4DD0D-9C55-177E-2CE8-92B85336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63CD-5693-5641-9E11-DB6D048AD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00D85-D82F-6DA0-23EF-4FBDD3E0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988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7B34-F591-8BBE-4E57-4A6AE649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1F50C-0EC9-99CC-4601-A35DC94C7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B53E5-E54A-32D3-44FE-8D65E698F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19D10-884D-72F1-04C6-575B1C10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C02D-9A13-4149-D5C6-BE5582CF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806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4F98A-5EF3-A5E2-3257-33A5ACF97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21FFF-C3EA-602E-00A1-8EFBAFDFA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76B1C-91E9-837D-CF3D-3DC49EBA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F7628-CE5C-CEC5-6391-C1FE4319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408FE-A2CF-11BE-6CD8-F023A9B5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7689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7A8F-EE26-089B-7568-2BB06AA1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7D71D-C8B1-4A96-1E85-94E348004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0ED3D-5F85-6991-DB46-6FC7CBD0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3877C-DABF-16C3-4C82-F895F0EE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6128D-BA72-DAC8-4EC4-EDF98E98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546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4FB0-AB24-7032-1F22-5495FEC85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136DF-90FC-6277-CC57-AA6986C5B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766CB-4729-6F8D-AE55-E8960CA1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27145-B0E4-5AED-B27A-B7D60D29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6E76-F5DF-2CBB-385F-C25AE04A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146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D258-6535-77EF-C4B7-B62E2121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D798-0829-4494-7FC4-8CFA22D15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4FF9D-ED6D-DB56-C920-DB12E5F2A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D1D18-ED85-B6B3-7A13-02A897A6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F2B37-DDA7-91AE-37DD-D56E7147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00438-0ACE-A71D-D592-84F03C51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341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5AB1-D27B-D94F-D680-8E271048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22314-BC10-4BB1-6A4A-B2D74FB1F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CB691-6EF6-681B-E01D-DF87E915B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ED2FB-A50C-FB5B-DBE1-28A4C603F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59A8F-7AA2-DF56-8546-1B723243C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2F65B1-BD3B-6B66-E819-099395C3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5858F-F12F-1928-A286-DB8B00BB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C5645A-2C9D-FC15-E814-8C0C25FE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4479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E8CB-5F7C-72DE-5C1B-2353785B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DAD14-84DA-CD8D-6979-56CE3B6F5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5FFA7-818B-FBBC-103A-723B28232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9FCA9-B12A-A885-DB94-6E7E7FF4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759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657CF-93D3-2C4A-FC8B-DC290AB8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1C553-B5B4-4AB6-4E5A-A813D818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306C-18B6-010C-D8AC-0806F614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526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2E5A-CD31-464B-0095-9D49E3F9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61B0E-73AA-1B31-032E-CE1CA6192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5727C-2DE4-DF7F-D014-EB6ADD90E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77774-55B6-F71E-3F85-A2442DC9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C7524-3BDE-DA6E-7D6C-775F8DEE6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31D1D-1033-72F4-0D74-41EA3B4B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89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0F9B-0F02-800F-1349-1666E4E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095F0-9559-A3FF-8B79-ACE6F72F6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408B0-FE5C-7D42-1110-4EA79A7C0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D0848-EFEB-71FE-6DA2-882574EB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FD08A-9329-5C4F-DA71-21200508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5EE60-A1DE-4137-9F49-76425CC36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183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9252F8-9789-0481-CB58-6F984835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50F28-C282-FEE8-35FD-748417734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01E6D-E9C9-4EB6-9153-851300F98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D814-46BA-EF41-9720-8174BF8E1120}" type="datetimeFigureOut">
              <a:rPr lang="en-DE" smtClean="0"/>
              <a:t>20.04.23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B6457-F4F2-7C71-40DD-A3E4FBDE5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B3A72-C71A-9C8B-5086-445B36527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D285E-7028-6D44-9564-C09B5CF9AC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548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0.png"/><Relationship Id="rId39" Type="http://schemas.openxmlformats.org/officeDocument/2006/relationships/image" Target="../media/image98.png"/><Relationship Id="rId34" Type="http://schemas.openxmlformats.org/officeDocument/2006/relationships/image" Target="../media/image93.png"/><Relationship Id="rId42" Type="http://schemas.openxmlformats.org/officeDocument/2006/relationships/image" Target="../media/image74.png"/><Relationship Id="rId25" Type="http://schemas.openxmlformats.org/officeDocument/2006/relationships/image" Target="../media/image850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29" Type="http://schemas.openxmlformats.org/officeDocument/2006/relationships/image" Target="../media/image89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96.png"/><Relationship Id="rId32" Type="http://schemas.openxmlformats.org/officeDocument/2006/relationships/image" Target="../media/image91.png"/><Relationship Id="rId37" Type="http://schemas.openxmlformats.org/officeDocument/2006/relationships/image" Target="../media/image95.png"/><Relationship Id="rId40" Type="http://schemas.openxmlformats.org/officeDocument/2006/relationships/image" Target="../media/image99.png"/><Relationship Id="rId45" Type="http://schemas.openxmlformats.org/officeDocument/2006/relationships/image" Target="../media/image100.png"/><Relationship Id="rId28" Type="http://schemas.openxmlformats.org/officeDocument/2006/relationships/image" Target="../media/image88.png"/><Relationship Id="rId36" Type="http://schemas.openxmlformats.org/officeDocument/2006/relationships/image" Target="../media/image94.png"/><Relationship Id="rId31" Type="http://schemas.openxmlformats.org/officeDocument/2006/relationships/image" Target="../media/image90.png"/><Relationship Id="rId44" Type="http://schemas.openxmlformats.org/officeDocument/2006/relationships/image" Target="../media/image76.png"/><Relationship Id="rId27" Type="http://schemas.openxmlformats.org/officeDocument/2006/relationships/image" Target="../media/image870.png"/><Relationship Id="rId30" Type="http://schemas.openxmlformats.org/officeDocument/2006/relationships/image" Target="../media/image41.png"/><Relationship Id="rId35" Type="http://schemas.openxmlformats.org/officeDocument/2006/relationships/image" Target="../media/image39.png"/><Relationship Id="rId43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2.png"/><Relationship Id="rId21" Type="http://schemas.openxmlformats.org/officeDocument/2006/relationships/image" Target="../media/image59.png"/><Relationship Id="rId7" Type="http://schemas.openxmlformats.org/officeDocument/2006/relationships/image" Target="../media/image39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1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7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84.png"/><Relationship Id="rId18" Type="http://schemas.openxmlformats.org/officeDocument/2006/relationships/image" Target="../media/image83.png"/><Relationship Id="rId3" Type="http://schemas.openxmlformats.org/officeDocument/2006/relationships/image" Target="../media/image650.png"/><Relationship Id="rId21" Type="http://schemas.openxmlformats.org/officeDocument/2006/relationships/image" Target="../media/image86.png"/><Relationship Id="rId7" Type="http://schemas.openxmlformats.org/officeDocument/2006/relationships/image" Target="../media/image41.png"/><Relationship Id="rId12" Type="http://schemas.openxmlformats.org/officeDocument/2006/relationships/image" Target="../media/image39.png"/><Relationship Id="rId17" Type="http://schemas.openxmlformats.org/officeDocument/2006/relationships/image" Target="../media/image78.png"/><Relationship Id="rId2" Type="http://schemas.openxmlformats.org/officeDocument/2006/relationships/image" Target="../media/image640.png"/><Relationship Id="rId16" Type="http://schemas.openxmlformats.org/officeDocument/2006/relationships/image" Target="../media/image77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83.png"/><Relationship Id="rId5" Type="http://schemas.openxmlformats.org/officeDocument/2006/relationships/image" Target="../media/image670.png"/><Relationship Id="rId15" Type="http://schemas.openxmlformats.org/officeDocument/2006/relationships/image" Target="../media/image86.png"/><Relationship Id="rId23" Type="http://schemas.openxmlformats.org/officeDocument/2006/relationships/image" Target="../media/image87.png"/><Relationship Id="rId10" Type="http://schemas.openxmlformats.org/officeDocument/2006/relationships/image" Target="../media/image720.png"/><Relationship Id="rId19" Type="http://schemas.openxmlformats.org/officeDocument/2006/relationships/image" Target="../media/image84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Relationship Id="rId14" Type="http://schemas.openxmlformats.org/officeDocument/2006/relationships/image" Target="../media/image85.png"/><Relationship Id="rId22" Type="http://schemas.openxmlformats.org/officeDocument/2006/relationships/image" Target="../media/image8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390C29-B35F-26CE-3EC3-1F3AF5DD76FF}"/>
              </a:ext>
            </a:extLst>
          </p:cNvPr>
          <p:cNvSpPr txBox="1"/>
          <p:nvPr/>
        </p:nvSpPr>
        <p:spPr>
          <a:xfrm>
            <a:off x="1621536" y="2048256"/>
            <a:ext cx="864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6000" dirty="0">
                <a:latin typeface="Arial" panose="020B0604020202020204" pitchFamily="34" charset="0"/>
                <a:cs typeface="Arial" panose="020B0604020202020204" pitchFamily="34" charset="0"/>
              </a:rPr>
              <a:t>Progress Report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DA184-8CD5-3E75-3858-07608312BA6F}"/>
              </a:ext>
            </a:extLst>
          </p:cNvPr>
          <p:cNvSpPr txBox="1"/>
          <p:nvPr/>
        </p:nvSpPr>
        <p:spPr>
          <a:xfrm>
            <a:off x="5071872" y="3782568"/>
            <a:ext cx="187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Ken</a:t>
            </a:r>
          </a:p>
        </p:txBody>
      </p:sp>
    </p:spTree>
    <p:extLst>
      <p:ext uri="{BB962C8B-B14F-4D97-AF65-F5344CB8AC3E}">
        <p14:creationId xmlns:p14="http://schemas.microsoft.com/office/powerpoint/2010/main" val="53459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71AB03-872A-0280-B50F-01C01E5CC297}"/>
              </a:ext>
            </a:extLst>
          </p:cNvPr>
          <p:cNvSpPr txBox="1"/>
          <p:nvPr/>
        </p:nvSpPr>
        <p:spPr>
          <a:xfrm>
            <a:off x="211872" y="234176"/>
            <a:ext cx="999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latin typeface="Arial" panose="020B0604020202020204" pitchFamily="34" charset="0"/>
                <a:cs typeface="Arial" panose="020B0604020202020204" pitchFamily="34" charset="0"/>
              </a:rPr>
              <a:t>RegVeloVI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: Introduce phase assumption (induction, repression, repression steady state)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70B8-6822-5EAD-0DB2-0AADE77C4D2E}"/>
                  </a:ext>
                </a:extLst>
              </p:cNvPr>
              <p:cNvSpPr txBox="1"/>
              <p:nvPr/>
            </p:nvSpPr>
            <p:spPr>
              <a:xfrm>
                <a:off x="643316" y="612179"/>
                <a:ext cx="4758482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𝑛𝑝</m:t>
                                                  </m:r>
                                                </m:sub>
                                              </m:s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𝑇𝐹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0,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={2,3}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70B8-6822-5EAD-0DB2-0AADE77C4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6" y="612179"/>
                <a:ext cx="4758482" cy="1025665"/>
              </a:xfrm>
              <a:prstGeom prst="rect">
                <a:avLst/>
              </a:prstGeom>
              <a:blipFill>
                <a:blip r:embed="rId24"/>
                <a:stretch>
                  <a:fillRect l="-17021" t="-232927" r="-798" b="-3268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05E7A61-D00C-EB44-66D6-9109DDDEFC38}"/>
              </a:ext>
            </a:extLst>
          </p:cNvPr>
          <p:cNvSpPr txBox="1"/>
          <p:nvPr/>
        </p:nvSpPr>
        <p:spPr>
          <a:xfrm>
            <a:off x="6096000" y="612179"/>
            <a:ext cx="4380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 = 1 induction,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K = 2 repression,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K = 3 repression steady state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E0AB32-933C-88FF-C567-41DF1D3D605C}"/>
              </a:ext>
            </a:extLst>
          </p:cNvPr>
          <p:cNvGrpSpPr/>
          <p:nvPr/>
        </p:nvGrpSpPr>
        <p:grpSpPr>
          <a:xfrm>
            <a:off x="643316" y="1637844"/>
            <a:ext cx="11012860" cy="5436102"/>
            <a:chOff x="643316" y="1637844"/>
            <a:chExt cx="11012860" cy="54361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A17A34-FFF8-7433-C2B9-88C3481B30BD}"/>
                </a:ext>
              </a:extLst>
            </p:cNvPr>
            <p:cNvSpPr/>
            <p:nvPr/>
          </p:nvSpPr>
          <p:spPr>
            <a:xfrm>
              <a:off x="643317" y="2425123"/>
              <a:ext cx="1356851" cy="101272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1AF538-6FC6-07EA-C98A-65B65C8EAB4E}"/>
                </a:ext>
              </a:extLst>
            </p:cNvPr>
            <p:cNvSpPr/>
            <p:nvPr/>
          </p:nvSpPr>
          <p:spPr>
            <a:xfrm>
              <a:off x="643316" y="3523888"/>
              <a:ext cx="1356851" cy="10127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7FD4C6-D9CF-894B-66DB-D7D20CECA6B0}"/>
                </a:ext>
              </a:extLst>
            </p:cNvPr>
            <p:cNvSpPr txBox="1"/>
            <p:nvPr/>
          </p:nvSpPr>
          <p:spPr>
            <a:xfrm>
              <a:off x="643316" y="3176344"/>
              <a:ext cx="1209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Spliced</a:t>
              </a:r>
              <a:endParaRPr lang="en-DE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920FF-61CF-46B4-0A7F-91A6B0E4E45C}"/>
                </a:ext>
              </a:extLst>
            </p:cNvPr>
            <p:cNvSpPr txBox="1"/>
            <p:nvPr/>
          </p:nvSpPr>
          <p:spPr>
            <a:xfrm>
              <a:off x="643316" y="4228833"/>
              <a:ext cx="1209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Unspliced</a:t>
              </a:r>
              <a:endParaRPr lang="en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0FA775F9-2FD9-4043-BC01-0FB7569C95DB}"/>
                </a:ext>
              </a:extLst>
            </p:cNvPr>
            <p:cNvCxnSpPr>
              <a:cxnSpLocks/>
            </p:cNvCxnSpPr>
            <p:nvPr/>
          </p:nvCxnSpPr>
          <p:spPr>
            <a:xfrm>
              <a:off x="2000167" y="3488936"/>
              <a:ext cx="741729" cy="739897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rapezium 9">
              <a:extLst>
                <a:ext uri="{FF2B5EF4-FFF2-40B4-BE49-F238E27FC236}">
                  <a16:creationId xmlns:a16="http://schemas.microsoft.com/office/drawing/2014/main" id="{12ABBDAE-06E4-2FCB-2BB4-D99A0FD07622}"/>
                </a:ext>
              </a:extLst>
            </p:cNvPr>
            <p:cNvSpPr/>
            <p:nvPr/>
          </p:nvSpPr>
          <p:spPr>
            <a:xfrm rot="5400000">
              <a:off x="2933594" y="3845229"/>
              <a:ext cx="1194319" cy="929378"/>
            </a:xfrm>
            <a:prstGeom prst="trapezoid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C18EB6-75C6-D596-7139-4AD6470DDA87}"/>
                </a:ext>
              </a:extLst>
            </p:cNvPr>
            <p:cNvSpPr/>
            <p:nvPr/>
          </p:nvSpPr>
          <p:spPr>
            <a:xfrm>
              <a:off x="4113969" y="3961811"/>
              <a:ext cx="121298" cy="3481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noFill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8EA0E8-8340-20C9-D2BA-1189FC5EC7A1}"/>
                </a:ext>
              </a:extLst>
            </p:cNvPr>
            <p:cNvSpPr/>
            <p:nvPr/>
          </p:nvSpPr>
          <p:spPr>
            <a:xfrm>
              <a:off x="4113969" y="4362556"/>
              <a:ext cx="121298" cy="3481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4552EEC-57F0-E026-75E4-ADB15DFE931D}"/>
                    </a:ext>
                  </a:extLst>
                </p:cNvPr>
                <p:cNvSpPr txBox="1"/>
                <p:nvPr/>
              </p:nvSpPr>
              <p:spPr>
                <a:xfrm>
                  <a:off x="4176510" y="3967913"/>
                  <a:ext cx="2985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4552EEC-57F0-E026-75E4-ADB15DFE9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510" y="3967913"/>
                  <a:ext cx="298580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8945ABE-CFE2-4BFE-DFC1-7A4C03EBF757}"/>
                    </a:ext>
                  </a:extLst>
                </p:cNvPr>
                <p:cNvSpPr txBox="1"/>
                <p:nvPr/>
              </p:nvSpPr>
              <p:spPr>
                <a:xfrm>
                  <a:off x="4176510" y="4382721"/>
                  <a:ext cx="2985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8945ABE-CFE2-4BFE-DFC1-7A4C03EBF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510" y="4382721"/>
                  <a:ext cx="298580" cy="27699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rapezium 14">
              <a:extLst>
                <a:ext uri="{FF2B5EF4-FFF2-40B4-BE49-F238E27FC236}">
                  <a16:creationId xmlns:a16="http://schemas.microsoft.com/office/drawing/2014/main" id="{37280166-043D-36F5-810A-76E69AAE94D4}"/>
                </a:ext>
              </a:extLst>
            </p:cNvPr>
            <p:cNvSpPr/>
            <p:nvPr/>
          </p:nvSpPr>
          <p:spPr>
            <a:xfrm rot="16200000">
              <a:off x="5730508" y="3992732"/>
              <a:ext cx="745423" cy="587943"/>
            </a:xfrm>
            <a:prstGeom prst="trapezoid">
              <a:avLst>
                <a:gd name="adj" fmla="val 333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297470B-E0D7-972F-8FC5-366200502B34}"/>
                </a:ext>
              </a:extLst>
            </p:cNvPr>
            <p:cNvCxnSpPr/>
            <p:nvPr/>
          </p:nvCxnSpPr>
          <p:spPr>
            <a:xfrm>
              <a:off x="4460170" y="4297624"/>
              <a:ext cx="3172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04440D1-321B-4E6A-5265-D3383984E4DB}"/>
                    </a:ext>
                  </a:extLst>
                </p:cNvPr>
                <p:cNvSpPr/>
                <p:nvPr/>
              </p:nvSpPr>
              <p:spPr>
                <a:xfrm>
                  <a:off x="5822499" y="2209835"/>
                  <a:ext cx="328843" cy="338221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04440D1-321B-4E6A-5265-D3383984E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499" y="2209835"/>
                  <a:ext cx="328843" cy="338221"/>
                </a:xfrm>
                <a:prstGeom prst="rect">
                  <a:avLst/>
                </a:prstGeom>
                <a:blipFill>
                  <a:blip r:embed="rId27"/>
                  <a:stretch>
                    <a:fillRect l="-714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FA37F4-3751-D5DA-39DF-0E30A34297C6}"/>
                </a:ext>
              </a:extLst>
            </p:cNvPr>
            <p:cNvSpPr/>
            <p:nvPr/>
          </p:nvSpPr>
          <p:spPr>
            <a:xfrm>
              <a:off x="6804231" y="2239485"/>
              <a:ext cx="121298" cy="10127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ED5F00-656F-25C7-67B0-86C0FBCB11E7}"/>
                    </a:ext>
                  </a:extLst>
                </p:cNvPr>
                <p:cNvSpPr txBox="1"/>
                <p:nvPr/>
              </p:nvSpPr>
              <p:spPr>
                <a:xfrm>
                  <a:off x="6715554" y="1994160"/>
                  <a:ext cx="2985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ED5F00-656F-25C7-67B0-86C0FBCB1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554" y="1994160"/>
                  <a:ext cx="298580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420B9C1-0C70-8553-40BA-73E2DAAD6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3181" y="2650979"/>
              <a:ext cx="2510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C60B398-B170-57F1-AF80-D44074415907}"/>
                    </a:ext>
                  </a:extLst>
                </p:cNvPr>
                <p:cNvSpPr txBox="1"/>
                <p:nvPr/>
              </p:nvSpPr>
              <p:spPr>
                <a:xfrm>
                  <a:off x="7294375" y="2291993"/>
                  <a:ext cx="827613" cy="7752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DE" sz="105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</m:oMath>
                    </m:oMathPara>
                  </a14:m>
                  <a:endParaRPr lang="en-US" sz="105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105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DE" sz="105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num>
                          <m:den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DE" sz="105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C60B398-B170-57F1-AF80-D440744159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4375" y="2291993"/>
                  <a:ext cx="827613" cy="775212"/>
                </a:xfrm>
                <a:prstGeom prst="rect">
                  <a:avLst/>
                </a:prstGeom>
                <a:blipFill>
                  <a:blip r:embed="rId29"/>
                  <a:stretch>
                    <a:fillRect l="-6061" r="-9091" b="-483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1CBE38D-E2E5-A80A-EF7F-8E67B23BB9AF}"/>
                </a:ext>
              </a:extLst>
            </p:cNvPr>
            <p:cNvSpPr/>
            <p:nvPr/>
          </p:nvSpPr>
          <p:spPr>
            <a:xfrm>
              <a:off x="2804200" y="3593552"/>
              <a:ext cx="2431566" cy="141385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704C460-AFCC-4037-B63D-ADC2430316A8}"/>
                </a:ext>
              </a:extLst>
            </p:cNvPr>
            <p:cNvSpPr/>
            <p:nvPr/>
          </p:nvSpPr>
          <p:spPr>
            <a:xfrm>
              <a:off x="5675316" y="1977993"/>
              <a:ext cx="2446672" cy="138862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576C2A-481E-4061-0984-05DD32E35DB2}"/>
                </a:ext>
              </a:extLst>
            </p:cNvPr>
            <p:cNvSpPr txBox="1"/>
            <p:nvPr/>
          </p:nvSpPr>
          <p:spPr>
            <a:xfrm>
              <a:off x="3061707" y="4990847"/>
              <a:ext cx="19799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dirty="0">
                  <a:latin typeface="Arial" panose="020B0604020202020204" pitchFamily="34" charset="0"/>
                  <a:cs typeface="Arial" panose="020B0604020202020204" pitchFamily="34" charset="0"/>
                </a:rPr>
                <a:t>Cell Representation Encoder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E81261-BEA2-27A3-91FB-B509AC435975}"/>
                </a:ext>
              </a:extLst>
            </p:cNvPr>
            <p:cNvSpPr txBox="1"/>
            <p:nvPr/>
          </p:nvSpPr>
          <p:spPr>
            <a:xfrm>
              <a:off x="5729547" y="1637844"/>
              <a:ext cx="2338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dirty="0">
                  <a:latin typeface="Arial" panose="020B0604020202020204" pitchFamily="34" charset="0"/>
                  <a:cs typeface="Arial" panose="020B0604020202020204" pitchFamily="34" charset="0"/>
                </a:rPr>
                <a:t>Velocity Encoder Module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E5A4C5-AAD1-D699-3DEF-E0C6541B0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0213" y="4252863"/>
              <a:ext cx="2510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8B2A27-2672-D23C-FE08-121A62C22ECF}"/>
                </a:ext>
              </a:extLst>
            </p:cNvPr>
            <p:cNvSpPr/>
            <p:nvPr/>
          </p:nvSpPr>
          <p:spPr>
            <a:xfrm>
              <a:off x="2837596" y="1977993"/>
              <a:ext cx="2431566" cy="141385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A590D5-A403-F180-A0A6-AF09C404A630}"/>
                </a:ext>
              </a:extLst>
            </p:cNvPr>
            <p:cNvSpPr txBox="1"/>
            <p:nvPr/>
          </p:nvSpPr>
          <p:spPr>
            <a:xfrm>
              <a:off x="3019157" y="1644910"/>
              <a:ext cx="19799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dirty="0">
                  <a:latin typeface="Arial" panose="020B0604020202020204" pitchFamily="34" charset="0"/>
                  <a:cs typeface="Arial" panose="020B0604020202020204" pitchFamily="34" charset="0"/>
                </a:rPr>
                <a:t>Emulator Module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DE47F55-71D1-F31A-D5C8-05E82F41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295331" y="2135808"/>
              <a:ext cx="1557396" cy="6045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87B7007-18ED-ED69-878F-51B4775F314E}"/>
                    </a:ext>
                  </a:extLst>
                </p:cNvPr>
                <p:cNvSpPr txBox="1"/>
                <p:nvPr/>
              </p:nvSpPr>
              <p:spPr>
                <a:xfrm>
                  <a:off x="3960986" y="2117639"/>
                  <a:ext cx="11304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87B7007-18ED-ED69-878F-51B4775F3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986" y="2117639"/>
                  <a:ext cx="113043" cy="169277"/>
                </a:xfrm>
                <a:prstGeom prst="rect">
                  <a:avLst/>
                </a:prstGeom>
                <a:blipFill>
                  <a:blip r:embed="rId31"/>
                  <a:stretch>
                    <a:fillRect l="-33333" r="-33333" b="-714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4EC516D-804A-5F1D-EFA1-59838B2CAD69}"/>
                    </a:ext>
                  </a:extLst>
                </p:cNvPr>
                <p:cNvSpPr txBox="1"/>
                <p:nvPr/>
              </p:nvSpPr>
              <p:spPr>
                <a:xfrm>
                  <a:off x="3949695" y="2259704"/>
                  <a:ext cx="13125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4EC516D-804A-5F1D-EFA1-59838B2CA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695" y="2259704"/>
                  <a:ext cx="131254" cy="169277"/>
                </a:xfrm>
                <a:prstGeom prst="rect">
                  <a:avLst/>
                </a:prstGeom>
                <a:blipFill>
                  <a:blip r:embed="rId32"/>
                  <a:stretch>
                    <a:fillRect l="-36364" t="-7143" r="-27273" b="-2857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6D52F1A-200F-A542-F640-46B20036246E}"/>
                    </a:ext>
                  </a:extLst>
                </p:cNvPr>
                <p:cNvSpPr txBox="1"/>
                <p:nvPr/>
              </p:nvSpPr>
              <p:spPr>
                <a:xfrm>
                  <a:off x="3949695" y="2418884"/>
                  <a:ext cx="9919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6D52F1A-200F-A542-F640-46B2003624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695" y="2418884"/>
                  <a:ext cx="99194" cy="169277"/>
                </a:xfrm>
                <a:prstGeom prst="rect">
                  <a:avLst/>
                </a:prstGeom>
                <a:blipFill>
                  <a:blip r:embed="rId33"/>
                  <a:stretch>
                    <a:fillRect l="-25000" r="-25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B42159D-1A7E-ECAB-CC41-B7BA619B26B5}"/>
                    </a:ext>
                  </a:extLst>
                </p:cNvPr>
                <p:cNvSpPr txBox="1"/>
                <p:nvPr/>
              </p:nvSpPr>
              <p:spPr>
                <a:xfrm>
                  <a:off x="3939053" y="2584837"/>
                  <a:ext cx="13170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B42159D-1A7E-ECAB-CC41-B7BA619B2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053" y="2584837"/>
                  <a:ext cx="131703" cy="169277"/>
                </a:xfrm>
                <a:prstGeom prst="rect">
                  <a:avLst/>
                </a:prstGeom>
                <a:blipFill>
                  <a:blip r:embed="rId34"/>
                  <a:stretch>
                    <a:fillRect l="-27273" r="-18182" b="-714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1E76C40-B8E8-7AA2-DF9E-B53D54302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2865010" y="2735433"/>
              <a:ext cx="2270478" cy="4227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94BA419-1B5E-A6EB-2BB7-444B590243F9}"/>
                    </a:ext>
                  </a:extLst>
                </p:cNvPr>
                <p:cNvSpPr/>
                <p:nvPr/>
              </p:nvSpPr>
              <p:spPr>
                <a:xfrm>
                  <a:off x="5822499" y="2655361"/>
                  <a:ext cx="328843" cy="338221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94BA419-1B5E-A6EB-2BB7-444B590243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499" y="2655361"/>
                  <a:ext cx="328843" cy="3382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41BDF0B-652D-C676-B450-C83AB46CFFD6}"/>
                    </a:ext>
                  </a:extLst>
                </p:cNvPr>
                <p:cNvSpPr/>
                <p:nvPr/>
              </p:nvSpPr>
              <p:spPr>
                <a:xfrm>
                  <a:off x="6274212" y="2209834"/>
                  <a:ext cx="328843" cy="338221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41BDF0B-652D-C676-B450-C83AB46CFF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12" y="2209834"/>
                  <a:ext cx="328843" cy="3382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29D10DB9-212E-7318-821B-442E12A05024}"/>
                    </a:ext>
                  </a:extLst>
                </p:cNvPr>
                <p:cNvSpPr/>
                <p:nvPr/>
              </p:nvSpPr>
              <p:spPr>
                <a:xfrm>
                  <a:off x="6274212" y="2649110"/>
                  <a:ext cx="328843" cy="338221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29D10DB9-212E-7318-821B-442E12A050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12" y="2649110"/>
                  <a:ext cx="328843" cy="33822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F28E30C-253B-436C-C8A2-7523AC90E1E1}"/>
                </a:ext>
              </a:extLst>
            </p:cNvPr>
            <p:cNvSpPr/>
            <p:nvPr/>
          </p:nvSpPr>
          <p:spPr>
            <a:xfrm>
              <a:off x="8317230" y="1940363"/>
              <a:ext cx="3085484" cy="144491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FE1006E-ED6B-EE0E-DA7E-48743FF7C6DC}"/>
                    </a:ext>
                  </a:extLst>
                </p:cNvPr>
                <p:cNvSpPr txBox="1"/>
                <p:nvPr/>
              </p:nvSpPr>
              <p:spPr>
                <a:xfrm>
                  <a:off x="8515489" y="2098339"/>
                  <a:ext cx="1557542" cy="508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𝑑𝑢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nary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FE1006E-ED6B-EE0E-DA7E-48743FF7C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5489" y="2098339"/>
                  <a:ext cx="1557542" cy="508281"/>
                </a:xfrm>
                <a:prstGeom prst="rect">
                  <a:avLst/>
                </a:prstGeom>
                <a:blipFill>
                  <a:blip r:embed="rId39"/>
                  <a:stretch>
                    <a:fillRect l="-813" t="-170732" r="-13008" b="-24390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C3A7266-EE6C-5F81-2936-82BA95C81E21}"/>
                    </a:ext>
                  </a:extLst>
                </p:cNvPr>
                <p:cNvSpPr txBox="1"/>
                <p:nvPr/>
              </p:nvSpPr>
              <p:spPr>
                <a:xfrm>
                  <a:off x="8528142" y="2626423"/>
                  <a:ext cx="1493679" cy="508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nary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C3A7266-EE6C-5F81-2936-82BA95C81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8142" y="2626423"/>
                  <a:ext cx="1493679" cy="508281"/>
                </a:xfrm>
                <a:prstGeom prst="rect">
                  <a:avLst/>
                </a:prstGeom>
                <a:blipFill>
                  <a:blip r:embed="rId40"/>
                  <a:stretch>
                    <a:fillRect l="-840" t="-170732" r="-13445" b="-24634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7B8C469-3B41-9CCF-2037-9D495D1E2875}"/>
                </a:ext>
              </a:extLst>
            </p:cNvPr>
            <p:cNvSpPr txBox="1"/>
            <p:nvPr/>
          </p:nvSpPr>
          <p:spPr>
            <a:xfrm>
              <a:off x="8528142" y="1638983"/>
              <a:ext cx="25007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dirty="0">
                  <a:latin typeface="Arial" panose="020B0604020202020204" pitchFamily="34" charset="0"/>
                  <a:cs typeface="Arial" panose="020B0604020202020204" pitchFamily="34" charset="0"/>
                </a:rPr>
                <a:t>Numerical Solver Module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0431217-7AC8-7A01-8A39-DEB579AE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0364527" y="2454168"/>
              <a:ext cx="373826" cy="542414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8D90356-5436-6F3E-DB23-D615C976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0476949" y="2313310"/>
              <a:ext cx="356393" cy="52061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5BF55FB-8958-33A1-CEF0-B617719B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0563802" y="2132660"/>
              <a:ext cx="340698" cy="49434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BA63E1F-62E1-7217-9F56-2F79D0DC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0666178" y="2041802"/>
              <a:ext cx="350135" cy="511472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F12A6CF-7CE6-DE16-E23C-F9BE6DBB32E7}"/>
                </a:ext>
              </a:extLst>
            </p:cNvPr>
            <p:cNvSpPr txBox="1"/>
            <p:nvPr/>
          </p:nvSpPr>
          <p:spPr>
            <a:xfrm>
              <a:off x="9676180" y="3029733"/>
              <a:ext cx="19799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100" dirty="0">
                  <a:latin typeface="Arial" panose="020B0604020202020204" pitchFamily="34" charset="0"/>
                  <a:cs typeface="Arial" panose="020B0604020202020204" pitchFamily="34" charset="0"/>
                </a:rPr>
                <a:t>Parallel ODE solver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9E13A95-9596-64F9-151B-36284F77F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5515" y="2748462"/>
              <a:ext cx="2510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DB8AC77-E314-B14E-7242-B4706BE87436}"/>
                </a:ext>
              </a:extLst>
            </p:cNvPr>
            <p:cNvSpPr/>
            <p:nvPr/>
          </p:nvSpPr>
          <p:spPr>
            <a:xfrm>
              <a:off x="4808749" y="4142516"/>
              <a:ext cx="121298" cy="3481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D82B9C7-5CBE-13F3-C18B-4FB6439F94FB}"/>
                    </a:ext>
                  </a:extLst>
                </p:cNvPr>
                <p:cNvSpPr txBox="1"/>
                <p:nvPr/>
              </p:nvSpPr>
              <p:spPr>
                <a:xfrm>
                  <a:off x="4715652" y="3884643"/>
                  <a:ext cx="2985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D82B9C7-5CBE-13F3-C18B-4FB6439F9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652" y="3884643"/>
                  <a:ext cx="298580" cy="276999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BABF792D-86C4-8064-BA05-EB3B23450158}"/>
                </a:ext>
              </a:extLst>
            </p:cNvPr>
            <p:cNvSpPr/>
            <p:nvPr/>
          </p:nvSpPr>
          <p:spPr>
            <a:xfrm>
              <a:off x="5675315" y="3571201"/>
              <a:ext cx="2446672" cy="143597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AB2AE1A-C764-94EF-7C70-40B08DAED811}"/>
                </a:ext>
              </a:extLst>
            </p:cNvPr>
            <p:cNvSpPr/>
            <p:nvPr/>
          </p:nvSpPr>
          <p:spPr>
            <a:xfrm>
              <a:off x="6785888" y="3950020"/>
              <a:ext cx="1206603" cy="70295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6783AB0-6501-3BBF-A136-88B08617C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5771" y="2662821"/>
              <a:ext cx="2510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FCCE3D4-374A-21DD-67B6-C1C1D35EC9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7952" y="3426510"/>
              <a:ext cx="0" cy="1224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B62292D-4BBF-ADB3-C797-E981398D2DFB}"/>
                </a:ext>
              </a:extLst>
            </p:cNvPr>
            <p:cNvSpPr txBox="1"/>
            <p:nvPr/>
          </p:nvSpPr>
          <p:spPr>
            <a:xfrm>
              <a:off x="5822927" y="3557707"/>
              <a:ext cx="19799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100" dirty="0">
                  <a:latin typeface="Arial" panose="020B0604020202020204" pitchFamily="34" charset="0"/>
                  <a:cs typeface="Arial" panose="020B0604020202020204" pitchFamily="34" charset="0"/>
                </a:rPr>
                <a:t>Latent Time Decoder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23B7E06-FCC0-1FE4-ADDB-BDB4CFD76CA1}"/>
                </a:ext>
              </a:extLst>
            </p:cNvPr>
            <p:cNvSpPr txBox="1"/>
            <p:nvPr/>
          </p:nvSpPr>
          <p:spPr>
            <a:xfrm>
              <a:off x="6399192" y="4078955"/>
              <a:ext cx="19799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050" dirty="0">
                  <a:latin typeface="Arial" panose="020B0604020202020204" pitchFamily="34" charset="0"/>
                  <a:cs typeface="Arial" panose="020B0604020202020204" pitchFamily="34" charset="0"/>
                </a:rPr>
                <a:t>Regulon Specfic </a:t>
              </a:r>
            </a:p>
            <a:p>
              <a:pPr algn="ctr"/>
              <a:r>
                <a:rPr lang="en-DE" sz="1050" dirty="0">
                  <a:latin typeface="Arial" panose="020B0604020202020204" pitchFamily="34" charset="0"/>
                  <a:cs typeface="Arial" panose="020B0604020202020204" pitchFamily="34" charset="0"/>
                </a:rPr>
                <a:t>Latent time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F41D4C-9F77-4870-92DB-B8FB935293FB}"/>
                </a:ext>
              </a:extLst>
            </p:cNvPr>
            <p:cNvSpPr txBox="1"/>
            <p:nvPr/>
          </p:nvSpPr>
          <p:spPr>
            <a:xfrm rot="16200000">
              <a:off x="5679434" y="4192790"/>
              <a:ext cx="19250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100" dirty="0">
                  <a:latin typeface="Arial" panose="020B0604020202020204" pitchFamily="34" charset="0"/>
                  <a:cs typeface="Arial" panose="020B0604020202020204" pitchFamily="34" charset="0"/>
                </a:rPr>
                <a:t># target genes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1415AF-596A-2E31-C17A-A1EB8BE59ED4}"/>
                </a:ext>
              </a:extLst>
            </p:cNvPr>
            <p:cNvSpPr txBox="1"/>
            <p:nvPr/>
          </p:nvSpPr>
          <p:spPr>
            <a:xfrm>
              <a:off x="6392143" y="3712882"/>
              <a:ext cx="19250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100" dirty="0">
                  <a:latin typeface="Arial" panose="020B0604020202020204" pitchFamily="34" charset="0"/>
                  <a:cs typeface="Arial" panose="020B0604020202020204" pitchFamily="34" charset="0"/>
                </a:rPr>
                <a:t># cells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C0FD6611-11E3-D5F5-CF8F-2860071B9CDB}"/>
                </a:ext>
              </a:extLst>
            </p:cNvPr>
            <p:cNvSpPr/>
            <p:nvPr/>
          </p:nvSpPr>
          <p:spPr>
            <a:xfrm>
              <a:off x="8639734" y="3589695"/>
              <a:ext cx="2140284" cy="143597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003186D-2867-78B1-F418-679F259D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361" y="4252863"/>
              <a:ext cx="2510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D6B3AE4-1F94-364E-B67D-28D7F6092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57070" t="29506" r="33374" b="61485"/>
            <a:stretch/>
          </p:blipFill>
          <p:spPr>
            <a:xfrm>
              <a:off x="8746271" y="3650119"/>
              <a:ext cx="1927254" cy="1256959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309E2D-F42D-7D82-A147-3A5601C9B8A3}"/>
                </a:ext>
              </a:extLst>
            </p:cNvPr>
            <p:cNvSpPr txBox="1"/>
            <p:nvPr/>
          </p:nvSpPr>
          <p:spPr>
            <a:xfrm>
              <a:off x="8746271" y="5013627"/>
              <a:ext cx="19799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dirty="0">
                  <a:latin typeface="Arial" panose="020B0604020202020204" pitchFamily="34" charset="0"/>
                  <a:cs typeface="Arial" panose="020B0604020202020204" pitchFamily="34" charset="0"/>
                </a:rPr>
                <a:t>Fit Likelihood</a:t>
              </a:r>
            </a:p>
          </p:txBody>
        </p:sp>
        <p:sp>
          <p:nvSpPr>
            <p:cNvPr id="44" name="Trapezium 43">
              <a:extLst>
                <a:ext uri="{FF2B5EF4-FFF2-40B4-BE49-F238E27FC236}">
                  <a16:creationId xmlns:a16="http://schemas.microsoft.com/office/drawing/2014/main" id="{F464A786-0395-24F0-AF35-9C26C2CD3B3D}"/>
                </a:ext>
              </a:extLst>
            </p:cNvPr>
            <p:cNvSpPr/>
            <p:nvPr/>
          </p:nvSpPr>
          <p:spPr>
            <a:xfrm rot="16200000">
              <a:off x="5732623" y="5780540"/>
              <a:ext cx="745423" cy="587943"/>
            </a:xfrm>
            <a:prstGeom prst="trapezoid">
              <a:avLst>
                <a:gd name="adj" fmla="val 333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E5377B80-36D0-7788-3EC5-6FAB36F45CB1}"/>
                </a:ext>
              </a:extLst>
            </p:cNvPr>
            <p:cNvSpPr/>
            <p:nvPr/>
          </p:nvSpPr>
          <p:spPr>
            <a:xfrm>
              <a:off x="5677430" y="5359009"/>
              <a:ext cx="2446672" cy="143597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CBF8519-F45B-40DD-09DB-844E76CA1B2D}"/>
                </a:ext>
              </a:extLst>
            </p:cNvPr>
            <p:cNvSpPr/>
            <p:nvPr/>
          </p:nvSpPr>
          <p:spPr>
            <a:xfrm>
              <a:off x="6788003" y="5737828"/>
              <a:ext cx="1206603" cy="70295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0C89AFC-9F5E-9652-9CA6-8C87B71B39C6}"/>
                </a:ext>
              </a:extLst>
            </p:cNvPr>
            <p:cNvSpPr txBox="1"/>
            <p:nvPr/>
          </p:nvSpPr>
          <p:spPr>
            <a:xfrm>
              <a:off x="5887038" y="5344217"/>
              <a:ext cx="19799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100" dirty="0">
                  <a:latin typeface="Arial" panose="020B0604020202020204" pitchFamily="34" charset="0"/>
                  <a:cs typeface="Arial" panose="020B0604020202020204" pitchFamily="34" charset="0"/>
                </a:rPr>
                <a:t>State assignment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904C7CD-6E16-B3C5-1202-13DE3C78F7AB}"/>
                </a:ext>
              </a:extLst>
            </p:cNvPr>
            <p:cNvSpPr txBox="1"/>
            <p:nvPr/>
          </p:nvSpPr>
          <p:spPr>
            <a:xfrm>
              <a:off x="6401307" y="5866763"/>
              <a:ext cx="19799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050" dirty="0">
                  <a:latin typeface="Arial" panose="020B0604020202020204" pitchFamily="34" charset="0"/>
                  <a:cs typeface="Arial" panose="020B0604020202020204" pitchFamily="34" charset="0"/>
                </a:rPr>
                <a:t>Regulon Specfic </a:t>
              </a:r>
            </a:p>
            <a:p>
              <a:pPr algn="ctr"/>
              <a:r>
                <a:rPr lang="en-GB" sz="105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DE" sz="1050" dirty="0">
                  <a:latin typeface="Arial" panose="020B0604020202020204" pitchFamily="34" charset="0"/>
                  <a:cs typeface="Arial" panose="020B0604020202020204" pitchFamily="34" charset="0"/>
                </a:rPr>
                <a:t>tate assignment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E8F901-57AF-F74E-B6F0-082E5BCC27EC}"/>
                </a:ext>
              </a:extLst>
            </p:cNvPr>
            <p:cNvSpPr txBox="1"/>
            <p:nvPr/>
          </p:nvSpPr>
          <p:spPr>
            <a:xfrm rot="16200000">
              <a:off x="5681549" y="5980598"/>
              <a:ext cx="19250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100" dirty="0">
                  <a:latin typeface="Arial" panose="020B0604020202020204" pitchFamily="34" charset="0"/>
                  <a:cs typeface="Arial" panose="020B0604020202020204" pitchFamily="34" charset="0"/>
                </a:rPr>
                <a:t># target genes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40F0AFA-3095-AD91-B0D0-290A54DFF357}"/>
                </a:ext>
              </a:extLst>
            </p:cNvPr>
            <p:cNvSpPr txBox="1"/>
            <p:nvPr/>
          </p:nvSpPr>
          <p:spPr>
            <a:xfrm>
              <a:off x="6394258" y="5500690"/>
              <a:ext cx="19250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100" dirty="0">
                  <a:latin typeface="Arial" panose="020B0604020202020204" pitchFamily="34" charset="0"/>
                  <a:cs typeface="Arial" panose="020B0604020202020204" pitchFamily="34" charset="0"/>
                </a:rPr>
                <a:t># cells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DD8F202-3479-6925-EC5A-FC1EF2CA717A}"/>
                </a:ext>
              </a:extLst>
            </p:cNvPr>
            <p:cNvCxnSpPr>
              <a:cxnSpLocks/>
            </p:cNvCxnSpPr>
            <p:nvPr/>
          </p:nvCxnSpPr>
          <p:spPr>
            <a:xfrm>
              <a:off x="5305755" y="5076541"/>
              <a:ext cx="251018" cy="3518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7407FE8-DDC5-D6A0-B31D-E6816AC26C42}"/>
                </a:ext>
              </a:extLst>
            </p:cNvPr>
            <p:cNvCxnSpPr>
              <a:cxnSpLocks/>
              <a:endCxn id="93" idx="1"/>
            </p:cNvCxnSpPr>
            <p:nvPr/>
          </p:nvCxnSpPr>
          <p:spPr>
            <a:xfrm flipV="1">
              <a:off x="8276761" y="5167516"/>
              <a:ext cx="469510" cy="3217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038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8DFF46-FDF0-73DB-4E06-CA0B4D10F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4" y="1664970"/>
            <a:ext cx="4671482" cy="330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9743DC1-A0EB-D4D5-BABE-CB3DA5F5B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648" y="1664970"/>
            <a:ext cx="4685062" cy="330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36092-BAAC-C9B5-4560-1D20BADD75E3}"/>
              </a:ext>
            </a:extLst>
          </p:cNvPr>
          <p:cNvSpPr txBox="1"/>
          <p:nvPr/>
        </p:nvSpPr>
        <p:spPr>
          <a:xfrm>
            <a:off x="1877568" y="1146048"/>
            <a:ext cx="306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Dataset-1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13F02-EF31-59EA-5AE4-E5A9C38B8B35}"/>
              </a:ext>
            </a:extLst>
          </p:cNvPr>
          <p:cNvSpPr txBox="1"/>
          <p:nvPr/>
        </p:nvSpPr>
        <p:spPr>
          <a:xfrm>
            <a:off x="7140083" y="1146048"/>
            <a:ext cx="306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Dataset-2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16F37-DA78-9447-FD29-EBA0623DADC8}"/>
              </a:ext>
            </a:extLst>
          </p:cNvPr>
          <p:cNvSpPr txBox="1"/>
          <p:nvPr/>
        </p:nvSpPr>
        <p:spPr>
          <a:xfrm>
            <a:off x="112889" y="169333"/>
            <a:ext cx="6818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Arial" panose="020B0604020202020204" pitchFamily="34" charset="0"/>
                <a:cs typeface="Arial" panose="020B0604020202020204" pitchFamily="34" charset="0"/>
              </a:rPr>
              <a:t>Benchmark on simulated datasets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85CAE-4E89-63E1-39CB-B1AB500D38F4}"/>
              </a:ext>
            </a:extLst>
          </p:cNvPr>
          <p:cNvSpPr txBox="1"/>
          <p:nvPr/>
        </p:nvSpPr>
        <p:spPr>
          <a:xfrm>
            <a:off x="7961558" y="5159022"/>
            <a:ext cx="3336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# Genes: 119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# Cells: 1000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# targets: 117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# regulators: 73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# links: 319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873D7-907D-B9F4-FC97-FECB4B7A1246}"/>
              </a:ext>
            </a:extLst>
          </p:cNvPr>
          <p:cNvSpPr txBox="1"/>
          <p:nvPr/>
        </p:nvSpPr>
        <p:spPr>
          <a:xfrm>
            <a:off x="2528572" y="5159022"/>
            <a:ext cx="3336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# Genes: 138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# Cells: 1000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# targets: 130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# regulators: 87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# links: 373</a:t>
            </a:r>
          </a:p>
        </p:txBody>
      </p:sp>
    </p:spTree>
    <p:extLst>
      <p:ext uri="{BB962C8B-B14F-4D97-AF65-F5344CB8AC3E}">
        <p14:creationId xmlns:p14="http://schemas.microsoft.com/office/powerpoint/2010/main" val="93659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18A213F-41BB-F070-AD55-D8C685E9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4035324"/>
            <a:ext cx="4054100" cy="282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6F79A7-B36D-37FD-20D0-C41481E3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139" y="606324"/>
            <a:ext cx="4054100" cy="282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616D5-8D1D-9EE2-9814-7D8A14982F45}"/>
              </a:ext>
            </a:extLst>
          </p:cNvPr>
          <p:cNvSpPr txBox="1"/>
          <p:nvPr/>
        </p:nvSpPr>
        <p:spPr>
          <a:xfrm>
            <a:off x="2466882" y="236992"/>
            <a:ext cx="203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VeloVI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271B9-A0DE-B635-3ADC-D8E005004585}"/>
              </a:ext>
            </a:extLst>
          </p:cNvPr>
          <p:cNvSpPr txBox="1"/>
          <p:nvPr/>
        </p:nvSpPr>
        <p:spPr>
          <a:xfrm>
            <a:off x="7259143" y="3534641"/>
            <a:ext cx="203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RegVeloVI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E0BA2AC-4DEB-BD1F-A4C2-2BAF1C9F8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139" y="3903973"/>
            <a:ext cx="4216977" cy="293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EBF45-0F58-B3E1-37F0-9ED379725803}"/>
              </a:ext>
            </a:extLst>
          </p:cNvPr>
          <p:cNvSpPr txBox="1"/>
          <p:nvPr/>
        </p:nvSpPr>
        <p:spPr>
          <a:xfrm>
            <a:off x="2466881" y="3534641"/>
            <a:ext cx="203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RegVelo-global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5DD9EE2-FFA1-3DE0-555A-B47CF12A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6324"/>
            <a:ext cx="4206501" cy="29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BE69B-2664-D2BF-8A50-69F36F0BC9A3}"/>
              </a:ext>
            </a:extLst>
          </p:cNvPr>
          <p:cNvSpPr txBox="1"/>
          <p:nvPr/>
        </p:nvSpPr>
        <p:spPr>
          <a:xfrm>
            <a:off x="7182942" y="236992"/>
            <a:ext cx="203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RegVelo</a:t>
            </a:r>
          </a:p>
        </p:txBody>
      </p:sp>
    </p:spTree>
    <p:extLst>
      <p:ext uri="{BB962C8B-B14F-4D97-AF65-F5344CB8AC3E}">
        <p14:creationId xmlns:p14="http://schemas.microsoft.com/office/powerpoint/2010/main" val="201534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B3807D-F0BC-06A9-809A-FE0A92D0CFC3}"/>
              </a:ext>
            </a:extLst>
          </p:cNvPr>
          <p:cNvSpPr txBox="1"/>
          <p:nvPr/>
        </p:nvSpPr>
        <p:spPr>
          <a:xfrm>
            <a:off x="157163" y="142875"/>
            <a:ext cx="106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Benchmark the reconstruction performance among all methods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40EE58-9742-639A-DA85-3EFC6F39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86" y="4001856"/>
            <a:ext cx="5945126" cy="285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C6DEC3E-1640-A160-4B92-5CEF4397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4001856"/>
            <a:ext cx="5945126" cy="285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B24554D-5EDB-69F0-230C-45A41EAAB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03" y="827474"/>
            <a:ext cx="4443845" cy="25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A08ED7-429A-ABD5-49B3-7AC13EE87B33}"/>
              </a:ext>
            </a:extLst>
          </p:cNvPr>
          <p:cNvSpPr txBox="1"/>
          <p:nvPr/>
        </p:nvSpPr>
        <p:spPr>
          <a:xfrm>
            <a:off x="2204279" y="3632524"/>
            <a:ext cx="375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Dataset-1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C8CA8-4824-D3C0-CA32-09798D1A48DF}"/>
              </a:ext>
            </a:extLst>
          </p:cNvPr>
          <p:cNvSpPr txBox="1"/>
          <p:nvPr/>
        </p:nvSpPr>
        <p:spPr>
          <a:xfrm>
            <a:off x="8279701" y="3632524"/>
            <a:ext cx="375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Dataset-2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6FB7C-D404-ABF9-3C93-1A520B7C05BB}"/>
              </a:ext>
            </a:extLst>
          </p:cNvPr>
          <p:cNvSpPr txBox="1"/>
          <p:nvPr/>
        </p:nvSpPr>
        <p:spPr>
          <a:xfrm>
            <a:off x="157163" y="3235653"/>
            <a:ext cx="106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Add state assignment would help reconstruction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8638EB-EBB2-21E5-47B8-C4BEAF1BE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21" y="804335"/>
            <a:ext cx="4443845" cy="252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229BAA-B8B7-78DF-7F0E-DDA6670C27D0}"/>
              </a:ext>
            </a:extLst>
          </p:cNvPr>
          <p:cNvSpPr txBox="1"/>
          <p:nvPr/>
        </p:nvSpPr>
        <p:spPr>
          <a:xfrm>
            <a:off x="2406869" y="557439"/>
            <a:ext cx="240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RMSE on training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C1567-A229-69FC-D78D-FC49ECAEBDD4}"/>
              </a:ext>
            </a:extLst>
          </p:cNvPr>
          <p:cNvSpPr txBox="1"/>
          <p:nvPr/>
        </p:nvSpPr>
        <p:spPr>
          <a:xfrm>
            <a:off x="7877504" y="558743"/>
            <a:ext cx="240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5-fold CV RMSE</a:t>
            </a:r>
          </a:p>
        </p:txBody>
      </p:sp>
    </p:spTree>
    <p:extLst>
      <p:ext uri="{BB962C8B-B14F-4D97-AF65-F5344CB8AC3E}">
        <p14:creationId xmlns:p14="http://schemas.microsoft.com/office/powerpoint/2010/main" val="303917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9071C88-3169-D4B2-D3F6-A91786AC3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52" y="644923"/>
            <a:ext cx="4428108" cy="293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F534079-5381-C7CA-C9FA-F1FDD2A4A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16" y="644923"/>
            <a:ext cx="4428108" cy="293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E94100E-92F3-9A3F-E26C-3FE017E44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93" y="3876382"/>
            <a:ext cx="4427831" cy="3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1FA3DFB-630F-7799-5FF9-83AA40851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52" y="3876382"/>
            <a:ext cx="4427831" cy="30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3CEF3-2D95-EC0F-476E-6852DCB0B8E6}"/>
              </a:ext>
            </a:extLst>
          </p:cNvPr>
          <p:cNvSpPr txBox="1"/>
          <p:nvPr/>
        </p:nvSpPr>
        <p:spPr>
          <a:xfrm>
            <a:off x="1553227" y="362643"/>
            <a:ext cx="470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Compare with ground truth velocity on cell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FB172-A521-3D7B-E7AD-7B69B70D1BF2}"/>
              </a:ext>
            </a:extLst>
          </p:cNvPr>
          <p:cNvSpPr txBox="1"/>
          <p:nvPr/>
        </p:nvSpPr>
        <p:spPr>
          <a:xfrm>
            <a:off x="6063762" y="362643"/>
            <a:ext cx="470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Mean with ground truth velocity on cell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14A0B-F5AF-E9FC-96BC-452A87710BE0}"/>
              </a:ext>
            </a:extLst>
          </p:cNvPr>
          <p:cNvSpPr txBox="1"/>
          <p:nvPr/>
        </p:nvSpPr>
        <p:spPr>
          <a:xfrm>
            <a:off x="1553227" y="3666570"/>
            <a:ext cx="470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Compare with ground truth pseudotime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2FC8B-6E58-7E8B-F2AE-93A80543DCD5}"/>
              </a:ext>
            </a:extLst>
          </p:cNvPr>
          <p:cNvSpPr txBox="1"/>
          <p:nvPr/>
        </p:nvSpPr>
        <p:spPr>
          <a:xfrm>
            <a:off x="6063762" y="3666570"/>
            <a:ext cx="470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Compare with ground truth cell fate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D32E1-13EA-24BE-CAC8-B5DD72AF1C27}"/>
              </a:ext>
            </a:extLst>
          </p:cNvPr>
          <p:cNvSpPr txBox="1"/>
          <p:nvPr/>
        </p:nvSpPr>
        <p:spPr>
          <a:xfrm>
            <a:off x="1556" y="-41080"/>
            <a:ext cx="106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RegVeloVI perform better than other velocity model in general</a:t>
            </a:r>
          </a:p>
        </p:txBody>
      </p:sp>
    </p:spTree>
    <p:extLst>
      <p:ext uri="{BB962C8B-B14F-4D97-AF65-F5344CB8AC3E}">
        <p14:creationId xmlns:p14="http://schemas.microsoft.com/office/powerpoint/2010/main" val="330791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A3417D-7D78-D826-8C7B-EDEEA99D019F}"/>
              </a:ext>
            </a:extLst>
          </p:cNvPr>
          <p:cNvGrpSpPr/>
          <p:nvPr/>
        </p:nvGrpSpPr>
        <p:grpSpPr>
          <a:xfrm>
            <a:off x="1276017" y="869691"/>
            <a:ext cx="9362756" cy="5361776"/>
            <a:chOff x="2314595" y="1309957"/>
            <a:chExt cx="7265630" cy="43396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75714D-7942-3167-44F3-877060CF43D5}"/>
                </a:ext>
              </a:extLst>
            </p:cNvPr>
            <p:cNvSpPr txBox="1"/>
            <p:nvPr/>
          </p:nvSpPr>
          <p:spPr>
            <a:xfrm>
              <a:off x="4516415" y="1309957"/>
              <a:ext cx="4709786" cy="298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Regulatory edges weight predictive accuracy</a:t>
              </a:r>
              <a:endParaRPr lang="en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C7F9594A-8434-2451-C4CC-0F070B079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595" y="1572014"/>
              <a:ext cx="7265630" cy="4077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5794775-BB52-3541-7A9C-61576C4F0F47}"/>
              </a:ext>
            </a:extLst>
          </p:cNvPr>
          <p:cNvSpPr txBox="1"/>
          <p:nvPr/>
        </p:nvSpPr>
        <p:spPr>
          <a:xfrm>
            <a:off x="1556" y="-41080"/>
            <a:ext cx="106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RegVeloVI would predict a good GRN if have a good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804796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0D5F2454-EF77-5008-6F48-41C08B93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25" y="782016"/>
            <a:ext cx="3061434" cy="213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F3DBC9CF-CAB1-AFB9-8959-656DF9600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82" y="751888"/>
            <a:ext cx="3104706" cy="21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2DBA6C9E-1236-C6FB-4BA0-35529CF61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952" y="751888"/>
            <a:ext cx="3104706" cy="21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2">
            <a:extLst>
              <a:ext uri="{FF2B5EF4-FFF2-40B4-BE49-F238E27FC236}">
                <a16:creationId xmlns:a16="http://schemas.microsoft.com/office/drawing/2014/main" id="{F900D567-E808-7410-49E5-961A6AB47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84" y="3338443"/>
            <a:ext cx="3597255" cy="304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D784266-520F-97A5-884C-3B6305C6EE28}"/>
              </a:ext>
            </a:extLst>
          </p:cNvPr>
          <p:cNvSpPr/>
          <p:nvPr/>
        </p:nvSpPr>
        <p:spPr>
          <a:xfrm>
            <a:off x="2240280" y="1466957"/>
            <a:ext cx="662940" cy="7315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3369EE-7A10-3E4B-DBFB-1EEA067EE8A7}"/>
              </a:ext>
            </a:extLst>
          </p:cNvPr>
          <p:cNvSpPr/>
          <p:nvPr/>
        </p:nvSpPr>
        <p:spPr>
          <a:xfrm>
            <a:off x="5634835" y="1466957"/>
            <a:ext cx="662940" cy="7315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7988F9-CA92-A58D-B797-5E17B18C5E39}"/>
              </a:ext>
            </a:extLst>
          </p:cNvPr>
          <p:cNvSpPr/>
          <p:nvPr/>
        </p:nvSpPr>
        <p:spPr>
          <a:xfrm>
            <a:off x="8934305" y="1466957"/>
            <a:ext cx="662940" cy="7315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82827-E0C6-10A0-A191-25729251B80A}"/>
              </a:ext>
            </a:extLst>
          </p:cNvPr>
          <p:cNvSpPr txBox="1"/>
          <p:nvPr/>
        </p:nvSpPr>
        <p:spPr>
          <a:xfrm>
            <a:off x="1114482" y="474239"/>
            <a:ext cx="31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Initialize through correlation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5423D-0990-2512-85A9-BE3BB6793465}"/>
              </a:ext>
            </a:extLst>
          </p:cNvPr>
          <p:cNvSpPr txBox="1"/>
          <p:nvPr/>
        </p:nvSpPr>
        <p:spPr>
          <a:xfrm>
            <a:off x="4457790" y="474239"/>
            <a:ext cx="31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Initialize through GRNBoost2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646C3D-30F6-C9D8-98A7-338E33B869DB}"/>
              </a:ext>
            </a:extLst>
          </p:cNvPr>
          <p:cNvSpPr txBox="1"/>
          <p:nvPr/>
        </p:nvSpPr>
        <p:spPr>
          <a:xfrm>
            <a:off x="7713422" y="474239"/>
            <a:ext cx="31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Initialize through CellOracle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01CE1-AAFA-3AA8-2415-6F4706267E69}"/>
              </a:ext>
            </a:extLst>
          </p:cNvPr>
          <p:cNvSpPr txBox="1"/>
          <p:nvPr/>
        </p:nvSpPr>
        <p:spPr>
          <a:xfrm>
            <a:off x="-740092" y="3118816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Regulatory edges weight predictive accuracy</a:t>
            </a:r>
            <a:endParaRPr lang="en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AB9D6-D1FE-F6A3-2F06-7B709AD4655E}"/>
              </a:ext>
            </a:extLst>
          </p:cNvPr>
          <p:cNvSpPr txBox="1"/>
          <p:nvPr/>
        </p:nvSpPr>
        <p:spPr>
          <a:xfrm>
            <a:off x="3499341" y="349713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Compare velocity inference accuracy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4B8D7-70CC-B44A-44A6-3A0422020155}"/>
              </a:ext>
            </a:extLst>
          </p:cNvPr>
          <p:cNvSpPr txBox="1"/>
          <p:nvPr/>
        </p:nvSpPr>
        <p:spPr>
          <a:xfrm>
            <a:off x="7700596" y="3533203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Correlation with ground truth latent time</a:t>
            </a:r>
          </a:p>
        </p:txBody>
      </p:sp>
      <p:pic>
        <p:nvPicPr>
          <p:cNvPr id="6156" name="Picture 12">
            <a:extLst>
              <a:ext uri="{FF2B5EF4-FFF2-40B4-BE49-F238E27FC236}">
                <a16:creationId xmlns:a16="http://schemas.microsoft.com/office/drawing/2014/main" id="{64D3C3E8-2E21-678F-EB53-811CDDF27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188" y="3799701"/>
            <a:ext cx="3863185" cy="20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E9B820B4-4D59-9768-AD5E-108D54D3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15" y="3799700"/>
            <a:ext cx="3863185" cy="20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73D926-1664-B940-CDFF-C251DE047BD8}"/>
              </a:ext>
            </a:extLst>
          </p:cNvPr>
          <p:cNvSpPr txBox="1"/>
          <p:nvPr/>
        </p:nvSpPr>
        <p:spPr>
          <a:xfrm>
            <a:off x="1556" y="-41080"/>
            <a:ext cx="106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A good GRN initialization would help correct wrong vector flow</a:t>
            </a:r>
          </a:p>
        </p:txBody>
      </p:sp>
    </p:spTree>
    <p:extLst>
      <p:ext uri="{BB962C8B-B14F-4D97-AF65-F5344CB8AC3E}">
        <p14:creationId xmlns:p14="http://schemas.microsoft.com/office/powerpoint/2010/main" val="111098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0A23382-549C-DEAE-0DE0-D6F64A8F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97" y="4279613"/>
            <a:ext cx="3650217" cy="25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F4E561C-1C08-4E9E-37F4-5D949788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22" y="4279613"/>
            <a:ext cx="3650216" cy="25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F098CC5-BFBD-AAF5-E4FC-AFCB7C69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84" y="4279613"/>
            <a:ext cx="3650216" cy="25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F9F631DC-D5BE-6E1E-39AC-07C3D10C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34" y="936977"/>
            <a:ext cx="4185450" cy="29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D046993-708F-9FC0-01F2-98A847CA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4" y="936977"/>
            <a:ext cx="4185450" cy="29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7C2275-C91D-EFCD-5B69-AD3BAF18FDEE}"/>
              </a:ext>
            </a:extLst>
          </p:cNvPr>
          <p:cNvSpPr/>
          <p:nvPr/>
        </p:nvSpPr>
        <p:spPr>
          <a:xfrm>
            <a:off x="2084635" y="5844993"/>
            <a:ext cx="662940" cy="7315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ABE6E-C67F-D9C4-D040-839E07F3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1815"/>
              </p:ext>
            </p:extLst>
          </p:nvPr>
        </p:nvGraphicFramePr>
        <p:xfrm>
          <a:off x="8893697" y="418714"/>
          <a:ext cx="2946390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195">
                  <a:extLst>
                    <a:ext uri="{9D8B030D-6E8A-4147-A177-3AD203B41FA5}">
                      <a16:colId xmlns:a16="http://schemas.microsoft.com/office/drawing/2014/main" val="1271503812"/>
                    </a:ext>
                  </a:extLst>
                </a:gridCol>
                <a:gridCol w="1473195">
                  <a:extLst>
                    <a:ext uri="{9D8B030D-6E8A-4147-A177-3AD203B41FA5}">
                      <a16:colId xmlns:a16="http://schemas.microsoft.com/office/drawing/2014/main" val="4075585169"/>
                    </a:ext>
                  </a:extLst>
                </a:gridCol>
              </a:tblGrid>
              <a:tr h="544332"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with ground truth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926211"/>
                  </a:ext>
                </a:extLst>
              </a:tr>
              <a:tr h="315367"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79437"/>
                  </a:ext>
                </a:extLst>
              </a:tr>
              <a:tr h="315367"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RegVeloVI (Cor)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413843"/>
                  </a:ext>
                </a:extLst>
              </a:tr>
              <a:tr h="5443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RegVeloVI (GRNBoost2)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302028"/>
                  </a:ext>
                </a:extLst>
              </a:tr>
              <a:tr h="5443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RegVeloVI (CellOracle)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116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2BEEC4-699D-5B9C-6150-8275F61435BF}"/>
              </a:ext>
            </a:extLst>
          </p:cNvPr>
          <p:cNvSpPr txBox="1"/>
          <p:nvPr/>
        </p:nvSpPr>
        <p:spPr>
          <a:xfrm>
            <a:off x="1099828" y="655490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EB239-B55F-3ED6-44EA-AC31CFE0E6B2}"/>
              </a:ext>
            </a:extLst>
          </p:cNvPr>
          <p:cNvSpPr txBox="1"/>
          <p:nvPr/>
        </p:nvSpPr>
        <p:spPr>
          <a:xfrm>
            <a:off x="5461234" y="655490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VeloVI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0382-7F24-F572-25A1-36A1EF089597}"/>
              </a:ext>
            </a:extLst>
          </p:cNvPr>
          <p:cNvSpPr txBox="1"/>
          <p:nvPr/>
        </p:nvSpPr>
        <p:spPr>
          <a:xfrm>
            <a:off x="1099828" y="3990255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RegVeloVI (Cor)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0D931-B962-F662-A4C7-14C994C6DDAE}"/>
              </a:ext>
            </a:extLst>
          </p:cNvPr>
          <p:cNvSpPr txBox="1"/>
          <p:nvPr/>
        </p:nvSpPr>
        <p:spPr>
          <a:xfrm>
            <a:off x="5015933" y="3990401"/>
            <a:ext cx="286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RegVeloVI (GRNBoost2)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1734C-19DC-8BCD-74F7-1C061E98ED26}"/>
              </a:ext>
            </a:extLst>
          </p:cNvPr>
          <p:cNvSpPr txBox="1"/>
          <p:nvPr/>
        </p:nvSpPr>
        <p:spPr>
          <a:xfrm>
            <a:off x="8893697" y="3990255"/>
            <a:ext cx="286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RegVeloVI (CellOracle)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8CA1E-B1D1-4003-9444-A09E475E8905}"/>
              </a:ext>
            </a:extLst>
          </p:cNvPr>
          <p:cNvSpPr txBox="1"/>
          <p:nvPr/>
        </p:nvSpPr>
        <p:spPr>
          <a:xfrm>
            <a:off x="1556" y="-41080"/>
            <a:ext cx="106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A good GRN initialization would help correct wrong vector flow</a:t>
            </a:r>
          </a:p>
        </p:txBody>
      </p:sp>
    </p:spTree>
    <p:extLst>
      <p:ext uri="{BB962C8B-B14F-4D97-AF65-F5344CB8AC3E}">
        <p14:creationId xmlns:p14="http://schemas.microsoft.com/office/powerpoint/2010/main" val="114156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7C00381-74B1-F7F0-8EC6-0EAE09274247}"/>
              </a:ext>
            </a:extLst>
          </p:cNvPr>
          <p:cNvGrpSpPr/>
          <p:nvPr/>
        </p:nvGrpSpPr>
        <p:grpSpPr>
          <a:xfrm>
            <a:off x="4706336" y="575732"/>
            <a:ext cx="4063978" cy="3135890"/>
            <a:chOff x="4706336" y="575732"/>
            <a:chExt cx="4063978" cy="3135890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95B3075-DE3A-2F7E-1C7A-1B73C4517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6336" y="790883"/>
              <a:ext cx="4063978" cy="2920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775C8D-52A1-C59F-2204-DCC59A6BB973}"/>
                </a:ext>
              </a:extLst>
            </p:cNvPr>
            <p:cNvSpPr txBox="1"/>
            <p:nvPr/>
          </p:nvSpPr>
          <p:spPr>
            <a:xfrm>
              <a:off x="4916753" y="575732"/>
              <a:ext cx="3853561" cy="283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dirty="0">
                  <a:latin typeface="Arial" panose="020B0604020202020204" pitchFamily="34" charset="0"/>
                  <a:cs typeface="Arial" panose="020B0604020202020204" pitchFamily="34" charset="0"/>
                </a:rPr>
                <a:t>Reconstruct loss of regulator (emulation)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0E5792-D4FC-3CF3-8513-CE99F2C4158F}"/>
                </a:ext>
              </a:extLst>
            </p:cNvPr>
            <p:cNvSpPr/>
            <p:nvPr/>
          </p:nvSpPr>
          <p:spPr>
            <a:xfrm>
              <a:off x="7410676" y="886483"/>
              <a:ext cx="1253386" cy="267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v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D3A22D-B476-5048-01FA-1A65574C23EF}"/>
              </a:ext>
            </a:extLst>
          </p:cNvPr>
          <p:cNvGrpSpPr/>
          <p:nvPr/>
        </p:nvGrpSpPr>
        <p:grpSpPr>
          <a:xfrm>
            <a:off x="122667" y="575733"/>
            <a:ext cx="4168389" cy="3135888"/>
            <a:chOff x="122667" y="575733"/>
            <a:chExt cx="4168389" cy="313588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D6131ED-6ADF-3BB6-87B1-FF9E1B58E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67" y="790883"/>
              <a:ext cx="4168389" cy="2920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A857DB6-B193-27D8-10C0-8689D220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7237" y="886484"/>
              <a:ext cx="1070627" cy="3505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830FFF-8656-43C6-AB20-AEDD04A622A9}"/>
                </a:ext>
              </a:extLst>
            </p:cNvPr>
            <p:cNvSpPr txBox="1"/>
            <p:nvPr/>
          </p:nvSpPr>
          <p:spPr>
            <a:xfrm>
              <a:off x="345654" y="575733"/>
              <a:ext cx="3853561" cy="283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dirty="0">
                  <a:latin typeface="Arial" panose="020B0604020202020204" pitchFamily="34" charset="0"/>
                  <a:cs typeface="Arial" panose="020B0604020202020204" pitchFamily="34" charset="0"/>
                </a:rPr>
                <a:t>Reconstruct loss of regulator (emulation)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58788A-4059-6D57-29A6-0435F90AD72D}"/>
              </a:ext>
            </a:extLst>
          </p:cNvPr>
          <p:cNvGrpSpPr/>
          <p:nvPr/>
        </p:nvGrpSpPr>
        <p:grpSpPr>
          <a:xfrm>
            <a:off x="0" y="3592150"/>
            <a:ext cx="4272800" cy="3126273"/>
            <a:chOff x="0" y="3592150"/>
            <a:chExt cx="4272800" cy="3126273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5D47F94-115D-A54E-ECBA-4EAED2E57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797683"/>
              <a:ext cx="4272800" cy="292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327743-17B7-B740-A326-788D350A9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9607" y="3897180"/>
              <a:ext cx="1193398" cy="35054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138F0D-BB3F-08EB-8172-419170932A92}"/>
                </a:ext>
              </a:extLst>
            </p:cNvPr>
            <p:cNvSpPr txBox="1"/>
            <p:nvPr/>
          </p:nvSpPr>
          <p:spPr>
            <a:xfrm>
              <a:off x="248355" y="3592150"/>
              <a:ext cx="3972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dirty="0">
                  <a:latin typeface="Arial" panose="020B0604020202020204" pitchFamily="34" charset="0"/>
                  <a:cs typeface="Arial" panose="020B0604020202020204" pitchFamily="34" charset="0"/>
                </a:rPr>
                <a:t>Total loss (reconstruction loss + KL divergence)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0AF3506-B8A3-56AA-404D-2B47515CDB5A}"/>
              </a:ext>
            </a:extLst>
          </p:cNvPr>
          <p:cNvSpPr/>
          <p:nvPr/>
        </p:nvSpPr>
        <p:spPr>
          <a:xfrm>
            <a:off x="3220427" y="886483"/>
            <a:ext cx="967435" cy="267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A3B313-684D-C2B5-C5D7-1377CE265D6F}"/>
              </a:ext>
            </a:extLst>
          </p:cNvPr>
          <p:cNvSpPr/>
          <p:nvPr/>
        </p:nvSpPr>
        <p:spPr>
          <a:xfrm>
            <a:off x="2933246" y="3959205"/>
            <a:ext cx="1193399" cy="267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02E161-C760-4B7D-D442-9B4D8E13B821}"/>
              </a:ext>
            </a:extLst>
          </p:cNvPr>
          <p:cNvGrpSpPr/>
          <p:nvPr/>
        </p:nvGrpSpPr>
        <p:grpSpPr>
          <a:xfrm>
            <a:off x="540094" y="5314564"/>
            <a:ext cx="3820751" cy="977314"/>
            <a:chOff x="540094" y="5314564"/>
            <a:chExt cx="3820751" cy="97731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B2FCDF-2ABC-E100-E190-24A3D7F2EE5F}"/>
                </a:ext>
              </a:extLst>
            </p:cNvPr>
            <p:cNvCxnSpPr/>
            <p:nvPr/>
          </p:nvCxnSpPr>
          <p:spPr>
            <a:xfrm flipV="1">
              <a:off x="985468" y="5569417"/>
              <a:ext cx="0" cy="72246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D535636-411A-F475-A44A-8508EBF320B0}"/>
                </a:ext>
              </a:extLst>
            </p:cNvPr>
            <p:cNvCxnSpPr/>
            <p:nvPr/>
          </p:nvCxnSpPr>
          <p:spPr>
            <a:xfrm flipV="1">
              <a:off x="3820382" y="5569417"/>
              <a:ext cx="0" cy="72246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3A77F2-08C0-22F3-21ED-69F1CD6473EF}"/>
                </a:ext>
              </a:extLst>
            </p:cNvPr>
            <p:cNvSpPr txBox="1"/>
            <p:nvPr/>
          </p:nvSpPr>
          <p:spPr>
            <a:xfrm>
              <a:off x="3235787" y="5316236"/>
              <a:ext cx="1125058" cy="25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200" dirty="0">
                  <a:latin typeface="Arial" panose="020B0604020202020204" pitchFamily="34" charset="0"/>
                  <a:cs typeface="Arial" panose="020B0604020202020204" pitchFamily="34" charset="0"/>
                </a:rPr>
                <a:t>Converge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48FB9E-B72D-3D34-7992-6C21FF3706F4}"/>
                </a:ext>
              </a:extLst>
            </p:cNvPr>
            <p:cNvSpPr txBox="1"/>
            <p:nvPr/>
          </p:nvSpPr>
          <p:spPr>
            <a:xfrm>
              <a:off x="540094" y="5314564"/>
              <a:ext cx="12011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200" dirty="0">
                  <a:latin typeface="Arial" panose="020B0604020202020204" pitchFamily="34" charset="0"/>
                  <a:cs typeface="Arial" panose="020B0604020202020204" pitchFamily="34" charset="0"/>
                </a:rPr>
                <a:t>Early Stopping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A79B1ED-FBB0-0379-261D-8CB25E7CC53B}"/>
              </a:ext>
            </a:extLst>
          </p:cNvPr>
          <p:cNvSpPr txBox="1"/>
          <p:nvPr/>
        </p:nvSpPr>
        <p:spPr>
          <a:xfrm>
            <a:off x="1556" y="-41080"/>
            <a:ext cx="106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Early stopping is all you need when train deep generative velocity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5E3D59-427F-3569-FAFA-909D1AAA75AC}"/>
              </a:ext>
            </a:extLst>
          </p:cNvPr>
          <p:cNvSpPr txBox="1"/>
          <p:nvPr/>
        </p:nvSpPr>
        <p:spPr>
          <a:xfrm>
            <a:off x="8770314" y="858904"/>
            <a:ext cx="3331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Model Parameters:</a:t>
            </a:r>
          </a:p>
          <a:p>
            <a:pPr marL="342900" indent="-342900">
              <a:buAutoNum type="arabicPeriod"/>
            </a:pP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Encoder/time decoder/state decoder neural network parameters</a:t>
            </a:r>
          </a:p>
          <a:p>
            <a:pPr marL="342900" indent="-342900">
              <a:buAutoNum type="arabicPeriod"/>
            </a:pP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Emulation parameters</a:t>
            </a:r>
          </a:p>
          <a:p>
            <a:pPr marL="342900" indent="-34290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GRN</a:t>
            </a:r>
          </a:p>
          <a:p>
            <a:pPr marL="342900" indent="-34290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Kinetic parameters (e.g. beta, gamma)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B0CF0A-A701-E211-DB28-92A34F3E6502}"/>
              </a:ext>
            </a:extLst>
          </p:cNvPr>
          <p:cNvSpPr/>
          <p:nvPr/>
        </p:nvSpPr>
        <p:spPr>
          <a:xfrm>
            <a:off x="540095" y="886484"/>
            <a:ext cx="758127" cy="2443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9A6B0A-402C-6872-4A08-9A4BEBD440F2}"/>
              </a:ext>
            </a:extLst>
          </p:cNvPr>
          <p:cNvCxnSpPr>
            <a:cxnSpLocks/>
          </p:cNvCxnSpPr>
          <p:nvPr/>
        </p:nvCxnSpPr>
        <p:spPr>
          <a:xfrm>
            <a:off x="2082415" y="1239698"/>
            <a:ext cx="262392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BB405B-770A-752D-8F88-5183ED58AE29}"/>
              </a:ext>
            </a:extLst>
          </p:cNvPr>
          <p:cNvCxnSpPr>
            <a:cxnSpLocks/>
          </p:cNvCxnSpPr>
          <p:nvPr/>
        </p:nvCxnSpPr>
        <p:spPr>
          <a:xfrm>
            <a:off x="8310863" y="2551289"/>
            <a:ext cx="0" cy="48751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9EC1BA-6E90-D6C3-8704-30F3643F0282}"/>
              </a:ext>
            </a:extLst>
          </p:cNvPr>
          <p:cNvSpPr txBox="1"/>
          <p:nvPr/>
        </p:nvSpPr>
        <p:spPr>
          <a:xfrm>
            <a:off x="7620006" y="2251252"/>
            <a:ext cx="125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Early stopping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BCC554-1EDA-B935-2359-360B150EE18F}"/>
              </a:ext>
            </a:extLst>
          </p:cNvPr>
          <p:cNvGrpSpPr/>
          <p:nvPr/>
        </p:nvGrpSpPr>
        <p:grpSpPr>
          <a:xfrm>
            <a:off x="4448891" y="3740649"/>
            <a:ext cx="3028252" cy="2703005"/>
            <a:chOff x="4448891" y="3740649"/>
            <a:chExt cx="3028252" cy="2703005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4C517A9F-5CA6-037B-6A15-74537BD9E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8891" y="4072449"/>
              <a:ext cx="3028252" cy="2371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47C9BF-DC28-4FB2-E23B-4203CBA82F81}"/>
                </a:ext>
              </a:extLst>
            </p:cNvPr>
            <p:cNvSpPr txBox="1"/>
            <p:nvPr/>
          </p:nvSpPr>
          <p:spPr>
            <a:xfrm>
              <a:off x="4916753" y="3740649"/>
              <a:ext cx="2282333" cy="38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latin typeface="Arial" panose="020B0604020202020204" pitchFamily="34" charset="0"/>
                  <a:cs typeface="Arial" panose="020B0604020202020204" pitchFamily="34" charset="0"/>
                </a:rPr>
                <a:t>Benchmark Velocity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920BC3-BF3F-41E6-1DF7-A878CA912719}"/>
              </a:ext>
            </a:extLst>
          </p:cNvPr>
          <p:cNvGrpSpPr/>
          <p:nvPr/>
        </p:nvGrpSpPr>
        <p:grpSpPr>
          <a:xfrm>
            <a:off x="7702170" y="3734521"/>
            <a:ext cx="3028252" cy="2677974"/>
            <a:chOff x="7702170" y="3734521"/>
            <a:chExt cx="3028252" cy="267797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921CAFC1-6651-711A-44B3-215ED7A95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170" y="4072449"/>
              <a:ext cx="3028252" cy="234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DCFDED-934E-2B0A-358A-4A2E693E5412}"/>
                </a:ext>
              </a:extLst>
            </p:cNvPr>
            <p:cNvSpPr txBox="1"/>
            <p:nvPr/>
          </p:nvSpPr>
          <p:spPr>
            <a:xfrm>
              <a:off x="8182850" y="3734521"/>
              <a:ext cx="2282333" cy="38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latin typeface="Arial" panose="020B0604020202020204" pitchFamily="34" charset="0"/>
                  <a:cs typeface="Arial" panose="020B0604020202020204" pitchFamily="34" charset="0"/>
                </a:rPr>
                <a:t>Benchmark GRN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092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6387-2C8D-DEBC-0E15-A5D568CE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1B9D1-5DC4-50B9-B902-7F32577F2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try two stages training: </a:t>
            </a:r>
          </a:p>
          <a:p>
            <a:pPr marL="457200" lvl="1" indent="0">
              <a:buNone/>
            </a:pPr>
            <a:r>
              <a:rPr lang="en-DE" sz="2000" dirty="0">
                <a:latin typeface="Arial" panose="020B0604020202020204" pitchFamily="34" charset="0"/>
                <a:cs typeface="Arial" panose="020B0604020202020204" pitchFamily="34" charset="0"/>
              </a:rPr>
              <a:t>Stage1: early stopping when emulation loss is converge</a:t>
            </a:r>
          </a:p>
          <a:p>
            <a:pPr marL="457200" lvl="1" indent="0">
              <a:buNone/>
            </a:pPr>
            <a:r>
              <a:rPr lang="en-DE" sz="2000" dirty="0">
                <a:latin typeface="Arial" panose="020B0604020202020204" pitchFamily="34" charset="0"/>
                <a:cs typeface="Arial" panose="020B0604020202020204" pitchFamily="34" charset="0"/>
              </a:rPr>
              <a:t>Stage2: Frozen encoder/time decoder parameters and emulator parameters, fine tuning other parameters to ensure emulation would not become worse but would keep minimize the total loss.</a:t>
            </a:r>
          </a:p>
          <a:p>
            <a:pPr marL="457200" indent="-457200">
              <a:buAutoNum type="arabicPeriod" startAt="2"/>
            </a:pPr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Apply on real dataset (e.g. celloracle example dataset with backbone GRN learn from ATAC-seq dataset)</a:t>
            </a:r>
          </a:p>
          <a:p>
            <a:pPr marL="457200" indent="-457200">
              <a:buAutoNum type="arabicPeriod" startAt="2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enchmark the gene perturbation prediction (celloracle give a good start point to test our model)</a:t>
            </a:r>
          </a:p>
          <a:p>
            <a:pPr marL="457200" indent="-457200">
              <a:buAutoNum type="arabicPeriod" startAt="2"/>
            </a:pPr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How to further extend model consider the ATAC information and sequence motif feature under multiomics setting.</a:t>
            </a:r>
          </a:p>
          <a:p>
            <a:pPr marL="457200" indent="-457200">
              <a:buAutoNum type="arabicPeriod" startAt="2"/>
            </a:pPr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For now we only predict the target gene velocity, combine ON/OFF assumption to model the dynamics of other genes (with no upstream regulators)?</a:t>
            </a:r>
          </a:p>
          <a:p>
            <a:pPr marL="0" indent="0">
              <a:buNone/>
            </a:pPr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  <a:p>
            <a:pPr marL="0" indent="0">
              <a:buNone/>
            </a:pP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065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BF11F3CD-A5DF-2624-66AF-9CEE477FC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5" r="35228" b="72871"/>
          <a:stretch/>
        </p:blipFill>
        <p:spPr bwMode="auto">
          <a:xfrm>
            <a:off x="167213" y="682907"/>
            <a:ext cx="5153833" cy="79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CFC79-ED6F-0093-CC17-9C32544CFDE2}"/>
              </a:ext>
            </a:extLst>
          </p:cNvPr>
          <p:cNvSpPr txBox="1"/>
          <p:nvPr/>
        </p:nvSpPr>
        <p:spPr>
          <a:xfrm>
            <a:off x="167213" y="145143"/>
            <a:ext cx="44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latin typeface="Arial Black" panose="020B0604020202020204" pitchFamily="34" charset="0"/>
                <a:cs typeface="Arial Black" panose="020B0604020202020204" pitchFamily="34" charset="0"/>
              </a:rPr>
              <a:t>Current limits in RNA velocity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021712-6101-9918-A23E-66A066DF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45" y="1286076"/>
            <a:ext cx="444500" cy="1940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EA22B8-9813-33CC-F572-0BEBFD20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80" y="1242204"/>
            <a:ext cx="444500" cy="1940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48A7B2-43D4-879F-2881-2AF6690F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044" y="1266912"/>
            <a:ext cx="444500" cy="194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FD39EC-9495-3BFD-DC33-F437539D79DE}"/>
                  </a:ext>
                </a:extLst>
              </p:cNvPr>
              <p:cNvSpPr txBox="1"/>
              <p:nvPr/>
            </p:nvSpPr>
            <p:spPr>
              <a:xfrm>
                <a:off x="1543871" y="1174646"/>
                <a:ext cx="4444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FD39EC-9495-3BFD-DC33-F437539D7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71" y="1174646"/>
                <a:ext cx="444499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302C57-2B8F-E955-B5ED-821EA9495ADB}"/>
                  </a:ext>
                </a:extLst>
              </p:cNvPr>
              <p:cNvSpPr txBox="1"/>
              <p:nvPr/>
            </p:nvSpPr>
            <p:spPr>
              <a:xfrm>
                <a:off x="3142778" y="1174646"/>
                <a:ext cx="4444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302C57-2B8F-E955-B5ED-821EA9495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778" y="1174646"/>
                <a:ext cx="444499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ADFAD7-4521-E56E-4FDE-2899F7FC5EBF}"/>
                  </a:ext>
                </a:extLst>
              </p:cNvPr>
              <p:cNvSpPr txBox="1"/>
              <p:nvPr/>
            </p:nvSpPr>
            <p:spPr>
              <a:xfrm>
                <a:off x="4519690" y="1174646"/>
                <a:ext cx="4444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ADFAD7-4521-E56E-4FDE-2899F7FC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690" y="1174646"/>
                <a:ext cx="444499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2DAB15D-CEDB-9DD7-8F90-ACF9BC9B55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115" t="25588" r="14716" b="49394"/>
          <a:stretch/>
        </p:blipFill>
        <p:spPr>
          <a:xfrm>
            <a:off x="75427" y="1771374"/>
            <a:ext cx="2561444" cy="100374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D7A44D-DBAC-87F5-5FC9-696D0FE82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34474" r="39272" b="12776"/>
          <a:stretch/>
        </p:blipFill>
        <p:spPr bwMode="auto">
          <a:xfrm>
            <a:off x="2879832" y="1731880"/>
            <a:ext cx="2637483" cy="100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797DF9-0C39-2D65-4E92-533B12A03185}"/>
              </a:ext>
            </a:extLst>
          </p:cNvPr>
          <p:cNvSpPr txBox="1"/>
          <p:nvPr/>
        </p:nvSpPr>
        <p:spPr>
          <a:xfrm>
            <a:off x="0" y="1494946"/>
            <a:ext cx="2975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5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 sz="1050" dirty="0">
                <a:latin typeface="Arial" panose="020B0604020202020204" pitchFamily="34" charset="0"/>
                <a:cs typeface="Arial" panose="020B0604020202020204" pitchFamily="34" charset="0"/>
              </a:rPr>
              <a:t>teady state assumption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A21C8-13DA-0E3B-481B-E84C582B83D0}"/>
              </a:ext>
            </a:extLst>
          </p:cNvPr>
          <p:cNvSpPr txBox="1"/>
          <p:nvPr/>
        </p:nvSpPr>
        <p:spPr>
          <a:xfrm>
            <a:off x="2833677" y="1494946"/>
            <a:ext cx="2975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2. Generalized transient system</a:t>
            </a:r>
            <a:endParaRPr lang="en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1ACDCC-4F1D-6A5B-EC62-3C6487706F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284" t="50293" r="36365" b="31567"/>
          <a:stretch/>
        </p:blipFill>
        <p:spPr>
          <a:xfrm>
            <a:off x="59622" y="2950871"/>
            <a:ext cx="2906837" cy="1170000"/>
          </a:xfrm>
          <a:prstGeom prst="rect">
            <a:avLst/>
          </a:prstGeom>
        </p:spPr>
      </p:pic>
      <p:sp>
        <p:nvSpPr>
          <p:cNvPr id="26" name="Snip and Round Single Corner of Rectangle 25">
            <a:extLst>
              <a:ext uri="{FF2B5EF4-FFF2-40B4-BE49-F238E27FC236}">
                <a16:creationId xmlns:a16="http://schemas.microsoft.com/office/drawing/2014/main" id="{34FEBD1B-9D57-6497-A955-48011926F345}"/>
              </a:ext>
            </a:extLst>
          </p:cNvPr>
          <p:cNvSpPr/>
          <p:nvPr/>
        </p:nvSpPr>
        <p:spPr>
          <a:xfrm>
            <a:off x="3095590" y="3068366"/>
            <a:ext cx="1744954" cy="954107"/>
          </a:xfrm>
          <a:prstGeom prst="snipRoundRect">
            <a:avLst>
              <a:gd name="adj1" fmla="val 16667"/>
              <a:gd name="adj2" fmla="val 317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D6687-7857-CD9C-2DC2-6976B908F9DF}"/>
              </a:ext>
            </a:extLst>
          </p:cNvPr>
          <p:cNvSpPr txBox="1"/>
          <p:nvPr/>
        </p:nvSpPr>
        <p:spPr>
          <a:xfrm>
            <a:off x="3095591" y="3043653"/>
            <a:ext cx="194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ranscriptional bursting induced by change of transcription rate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34B1B3C-DAF8-DB59-209C-3885F8BEF9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871" t="37284" r="37353" b="51089"/>
          <a:stretch/>
        </p:blipFill>
        <p:spPr>
          <a:xfrm>
            <a:off x="69961" y="4419600"/>
            <a:ext cx="1950342" cy="89558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15F4C9-27FC-759C-81F3-59A114DF1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" t="7039" r="68690" b="50627"/>
          <a:stretch/>
        </p:blipFill>
        <p:spPr bwMode="auto">
          <a:xfrm>
            <a:off x="2134232" y="4234841"/>
            <a:ext cx="1440688" cy="10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nip and Round Single Corner of Rectangle 32">
            <a:extLst>
              <a:ext uri="{FF2B5EF4-FFF2-40B4-BE49-F238E27FC236}">
                <a16:creationId xmlns:a16="http://schemas.microsoft.com/office/drawing/2014/main" id="{49B69088-D086-ACD7-E991-BC0A04378DC1}"/>
              </a:ext>
            </a:extLst>
          </p:cNvPr>
          <p:cNvSpPr/>
          <p:nvPr/>
        </p:nvSpPr>
        <p:spPr>
          <a:xfrm>
            <a:off x="3688849" y="4256028"/>
            <a:ext cx="1528915" cy="1090988"/>
          </a:xfrm>
          <a:prstGeom prst="snipRoundRect">
            <a:avLst>
              <a:gd name="adj1" fmla="val 16667"/>
              <a:gd name="adj2" fmla="val 317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3667D8-AD89-2CD9-E3AD-A7F434D814A9}"/>
              </a:ext>
            </a:extLst>
          </p:cNvPr>
          <p:cNvSpPr txBox="1"/>
          <p:nvPr/>
        </p:nvSpPr>
        <p:spPr>
          <a:xfrm>
            <a:off x="3688849" y="4305790"/>
            <a:ext cx="1828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“First induction” -&gt;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ene specific latent time -&gt; a heuristic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estimation of global latent time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0E47C-8EDE-6805-F332-3EDF3E3A282F}"/>
              </a:ext>
            </a:extLst>
          </p:cNvPr>
          <p:cNvSpPr txBox="1"/>
          <p:nvPr/>
        </p:nvSpPr>
        <p:spPr>
          <a:xfrm>
            <a:off x="66444" y="4207385"/>
            <a:ext cx="2012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Arial" panose="020B0604020202020204" pitchFamily="34" charset="0"/>
                <a:cs typeface="Arial" panose="020B0604020202020204" pitchFamily="34" charset="0"/>
              </a:rPr>
              <a:t>First induction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510F9-0E32-0AAD-B653-35149554FE42}"/>
              </a:ext>
            </a:extLst>
          </p:cNvPr>
          <p:cNvSpPr txBox="1"/>
          <p:nvPr/>
        </p:nvSpPr>
        <p:spPr>
          <a:xfrm>
            <a:off x="1061411" y="4207041"/>
            <a:ext cx="2012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Arial" panose="020B0604020202020204" pitchFamily="34" charset="0"/>
                <a:cs typeface="Arial" panose="020B0604020202020204" pitchFamily="34" charset="0"/>
              </a:rPr>
              <a:t>later induction</a:t>
            </a:r>
          </a:p>
        </p:txBody>
      </p:sp>
      <p:pic>
        <p:nvPicPr>
          <p:cNvPr id="1032" name="Picture 8" descr="Fig. 2">
            <a:extLst>
              <a:ext uri="{FF2B5EF4-FFF2-40B4-BE49-F238E27FC236}">
                <a16:creationId xmlns:a16="http://schemas.microsoft.com/office/drawing/2014/main" id="{79FA9BD1-D2FC-DDA0-7EFD-18CDCBA91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4" t="59584" r="67103" b="25606"/>
          <a:stretch/>
        </p:blipFill>
        <p:spPr bwMode="auto">
          <a:xfrm>
            <a:off x="1190105" y="5502223"/>
            <a:ext cx="704179" cy="57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g. 2">
            <a:extLst>
              <a:ext uri="{FF2B5EF4-FFF2-40B4-BE49-F238E27FC236}">
                <a16:creationId xmlns:a16="http://schemas.microsoft.com/office/drawing/2014/main" id="{705DC0CB-BC30-8D2A-48F0-DBA4E3D1D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0" t="60088" r="52821" b="25102"/>
          <a:stretch/>
        </p:blipFill>
        <p:spPr bwMode="auto">
          <a:xfrm>
            <a:off x="339590" y="6105291"/>
            <a:ext cx="685804" cy="58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g. 2">
            <a:extLst>
              <a:ext uri="{FF2B5EF4-FFF2-40B4-BE49-F238E27FC236}">
                <a16:creationId xmlns:a16="http://schemas.microsoft.com/office/drawing/2014/main" id="{E0A8E142-D80D-BEB6-72A7-FCB4D8AE6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2" t="60088" r="23311" b="25606"/>
          <a:stretch/>
        </p:blipFill>
        <p:spPr bwMode="auto">
          <a:xfrm>
            <a:off x="2256575" y="6105290"/>
            <a:ext cx="710439" cy="58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4,533 Cartoon Of A Genes Illustrations &amp; Clip Art - iStock">
            <a:extLst>
              <a:ext uri="{FF2B5EF4-FFF2-40B4-BE49-F238E27FC236}">
                <a16:creationId xmlns:a16="http://schemas.microsoft.com/office/drawing/2014/main" id="{E41DEECF-3F35-DD47-859A-072E27427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9" t="4503" r="30322" b="4706"/>
          <a:stretch/>
        </p:blipFill>
        <p:spPr bwMode="auto">
          <a:xfrm>
            <a:off x="1513040" y="5962136"/>
            <a:ext cx="259162" cy="39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4,533 Cartoon Of A Genes Illustrations &amp; Clip Art - iStock">
            <a:extLst>
              <a:ext uri="{FF2B5EF4-FFF2-40B4-BE49-F238E27FC236}">
                <a16:creationId xmlns:a16="http://schemas.microsoft.com/office/drawing/2014/main" id="{D7BB193F-0CFE-68C1-6CC2-8E50B4C94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9" t="4503" r="30322" b="4706"/>
          <a:stretch/>
        </p:blipFill>
        <p:spPr bwMode="auto">
          <a:xfrm>
            <a:off x="1025394" y="6318688"/>
            <a:ext cx="259162" cy="39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4,533 Cartoon Of A Genes Illustrations &amp; Clip Art - iStock">
            <a:extLst>
              <a:ext uri="{FF2B5EF4-FFF2-40B4-BE49-F238E27FC236}">
                <a16:creationId xmlns:a16="http://schemas.microsoft.com/office/drawing/2014/main" id="{B96614B7-C7A5-5982-EC28-591EB41AB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9" t="4503" r="30322" b="4706"/>
          <a:stretch/>
        </p:blipFill>
        <p:spPr bwMode="auto">
          <a:xfrm>
            <a:off x="1928203" y="6318688"/>
            <a:ext cx="259162" cy="39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nip and Round Single Corner of Rectangle 39">
            <a:extLst>
              <a:ext uri="{FF2B5EF4-FFF2-40B4-BE49-F238E27FC236}">
                <a16:creationId xmlns:a16="http://schemas.microsoft.com/office/drawing/2014/main" id="{44DD249E-C562-6AA1-A27C-5CB860D882C4}"/>
              </a:ext>
            </a:extLst>
          </p:cNvPr>
          <p:cNvSpPr/>
          <p:nvPr/>
        </p:nvSpPr>
        <p:spPr>
          <a:xfrm>
            <a:off x="3134405" y="5603086"/>
            <a:ext cx="1937336" cy="1090988"/>
          </a:xfrm>
          <a:prstGeom prst="snipRoundRect">
            <a:avLst>
              <a:gd name="adj1" fmla="val 16667"/>
              <a:gd name="adj2" fmla="val 317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24097-0E78-6756-A5BB-B75960CE31D2}"/>
              </a:ext>
            </a:extLst>
          </p:cNvPr>
          <p:cNvSpPr txBox="1"/>
          <p:nvPr/>
        </p:nvSpPr>
        <p:spPr>
          <a:xfrm>
            <a:off x="3111577" y="5671526"/>
            <a:ext cx="2147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Each gene fit independently, ignoring everything about regulation relationship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6B425B-B46C-865C-0D3E-AD24DCE70122}"/>
              </a:ext>
            </a:extLst>
          </p:cNvPr>
          <p:cNvSpPr txBox="1"/>
          <p:nvPr/>
        </p:nvSpPr>
        <p:spPr>
          <a:xfrm>
            <a:off x="5737761" y="145143"/>
            <a:ext cx="628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latin typeface="Arial Black" panose="020B0604020202020204" pitchFamily="34" charset="0"/>
                <a:cs typeface="Arial Black" panose="020B0604020202020204" pitchFamily="34" charset="0"/>
              </a:rPr>
              <a:t>Multivariate Models towards systems dynamics (RegVelo)</a:t>
            </a:r>
          </a:p>
        </p:txBody>
      </p:sp>
      <p:pic>
        <p:nvPicPr>
          <p:cNvPr id="1042" name="Picture 18" descr="Figure 1">
            <a:extLst>
              <a:ext uri="{FF2B5EF4-FFF2-40B4-BE49-F238E27FC236}">
                <a16:creationId xmlns:a16="http://schemas.microsoft.com/office/drawing/2014/main" id="{B88F8D31-531C-91AF-008E-820A37CFC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r="25534" b="75821"/>
          <a:stretch/>
        </p:blipFill>
        <p:spPr bwMode="auto">
          <a:xfrm>
            <a:off x="6129813" y="1286076"/>
            <a:ext cx="4028458" cy="6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riangle 45">
            <a:extLst>
              <a:ext uri="{FF2B5EF4-FFF2-40B4-BE49-F238E27FC236}">
                <a16:creationId xmlns:a16="http://schemas.microsoft.com/office/drawing/2014/main" id="{E19C5E53-9161-2C9C-B490-976EE7800643}"/>
              </a:ext>
            </a:extLst>
          </p:cNvPr>
          <p:cNvSpPr/>
          <p:nvPr/>
        </p:nvSpPr>
        <p:spPr>
          <a:xfrm>
            <a:off x="9296044" y="1435130"/>
            <a:ext cx="537680" cy="454437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680C65-2386-68A0-AF2E-CA31DC542ED2}"/>
              </a:ext>
            </a:extLst>
          </p:cNvPr>
          <p:cNvSpPr txBox="1"/>
          <p:nvPr/>
        </p:nvSpPr>
        <p:spPr>
          <a:xfrm>
            <a:off x="8971949" y="1877762"/>
            <a:ext cx="179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arget genes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BE48B8-8C84-32D5-5A46-D708AA6FAD11}"/>
              </a:ext>
            </a:extLst>
          </p:cNvPr>
          <p:cNvSpPr txBox="1"/>
          <p:nvPr/>
        </p:nvSpPr>
        <p:spPr>
          <a:xfrm>
            <a:off x="6325472" y="1524835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CRE1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0F8DF6-84A7-EFE1-245C-49377FA8BF3C}"/>
              </a:ext>
            </a:extLst>
          </p:cNvPr>
          <p:cNvSpPr txBox="1"/>
          <p:nvPr/>
        </p:nvSpPr>
        <p:spPr>
          <a:xfrm>
            <a:off x="7027136" y="1523086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CRE2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896DC7-C618-40E1-A6AC-541D17F1C93D}"/>
              </a:ext>
            </a:extLst>
          </p:cNvPr>
          <p:cNvSpPr txBox="1"/>
          <p:nvPr/>
        </p:nvSpPr>
        <p:spPr>
          <a:xfrm>
            <a:off x="7780503" y="1525151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CRE3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358C816-8635-DE73-99E2-F937C1980C01}"/>
              </a:ext>
            </a:extLst>
          </p:cNvPr>
          <p:cNvSpPr/>
          <p:nvPr/>
        </p:nvSpPr>
        <p:spPr>
          <a:xfrm>
            <a:off x="6064524" y="971839"/>
            <a:ext cx="685134" cy="3140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A9C51C8-7C22-3038-FF90-99D59C1B2FDC}"/>
              </a:ext>
            </a:extLst>
          </p:cNvPr>
          <p:cNvSpPr/>
          <p:nvPr/>
        </p:nvSpPr>
        <p:spPr>
          <a:xfrm>
            <a:off x="7388082" y="798398"/>
            <a:ext cx="685134" cy="314034"/>
          </a:xfrm>
          <a:prstGeom prst="ellipse">
            <a:avLst/>
          </a:prstGeom>
          <a:solidFill>
            <a:srgbClr val="05B2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2213C9-F1B0-240E-922B-22E8065A940B}"/>
              </a:ext>
            </a:extLst>
          </p:cNvPr>
          <p:cNvSpPr txBox="1"/>
          <p:nvPr/>
        </p:nvSpPr>
        <p:spPr>
          <a:xfrm>
            <a:off x="6040294" y="970289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TF1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2D84B7-5E86-54CA-143C-DCE2056B80BC}"/>
              </a:ext>
            </a:extLst>
          </p:cNvPr>
          <p:cNvSpPr txBox="1"/>
          <p:nvPr/>
        </p:nvSpPr>
        <p:spPr>
          <a:xfrm>
            <a:off x="7338804" y="789673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TF2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8C7673B-32D1-563F-814F-7F5879611895}"/>
              </a:ext>
            </a:extLst>
          </p:cNvPr>
          <p:cNvCxnSpPr/>
          <p:nvPr/>
        </p:nvCxnSpPr>
        <p:spPr>
          <a:xfrm>
            <a:off x="6499185" y="1305451"/>
            <a:ext cx="104172" cy="1894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8D943E-6EB2-D89E-6754-F83055FF12C9}"/>
              </a:ext>
            </a:extLst>
          </p:cNvPr>
          <p:cNvCxnSpPr>
            <a:cxnSpLocks/>
          </p:cNvCxnSpPr>
          <p:nvPr/>
        </p:nvCxnSpPr>
        <p:spPr>
          <a:xfrm flipH="1">
            <a:off x="7357931" y="1139212"/>
            <a:ext cx="197904" cy="3229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9127887-5FDA-4E80-5D42-635811975500}"/>
              </a:ext>
            </a:extLst>
          </p:cNvPr>
          <p:cNvSpPr txBox="1"/>
          <p:nvPr/>
        </p:nvSpPr>
        <p:spPr>
          <a:xfrm>
            <a:off x="5715820" y="2935113"/>
            <a:ext cx="34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TF: Transcription Factor</a:t>
            </a:r>
          </a:p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CRE: cis-regulatory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9B3D40A1-9AF2-2B03-A93B-8C502B757360}"/>
                  </a:ext>
                </a:extLst>
              </p:cNvPr>
              <p:cNvSpPr txBox="1"/>
              <p:nvPr/>
            </p:nvSpPr>
            <p:spPr>
              <a:xfrm>
                <a:off x="6084385" y="2243985"/>
                <a:ext cx="3093154" cy="6292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9B3D40A1-9AF2-2B03-A93B-8C502B757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5" y="2243985"/>
                <a:ext cx="3093154" cy="629275"/>
              </a:xfrm>
              <a:prstGeom prst="rect">
                <a:avLst/>
              </a:prstGeom>
              <a:blipFill>
                <a:blip r:embed="rId15"/>
                <a:stretch>
                  <a:fillRect l="-2049" t="-139216" r="-2049" b="-1901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BCB55C4A-21F0-2213-B981-082DE15B545A}"/>
                  </a:ext>
                </a:extLst>
              </p:cNvPr>
              <p:cNvSpPr txBox="1"/>
              <p:nvPr/>
            </p:nvSpPr>
            <p:spPr>
              <a:xfrm>
                <a:off x="10179290" y="1245461"/>
                <a:ext cx="1826333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BCB55C4A-21F0-2213-B981-082DE15B5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290" y="1245461"/>
                <a:ext cx="1826333" cy="1051826"/>
              </a:xfrm>
              <a:prstGeom prst="rect">
                <a:avLst/>
              </a:prstGeom>
              <a:blipFill>
                <a:blip r:embed="rId16"/>
                <a:stretch>
                  <a:fillRect l="-2759" t="-1190" r="-4138" b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9" name="TextBox 1028">
            <a:extLst>
              <a:ext uri="{FF2B5EF4-FFF2-40B4-BE49-F238E27FC236}">
                <a16:creationId xmlns:a16="http://schemas.microsoft.com/office/drawing/2014/main" id="{28D4D18E-7FDB-00C4-BFAE-AF065DCD8EA9}"/>
              </a:ext>
            </a:extLst>
          </p:cNvPr>
          <p:cNvSpPr txBox="1"/>
          <p:nvPr/>
        </p:nvSpPr>
        <p:spPr>
          <a:xfrm>
            <a:off x="9474724" y="3109878"/>
            <a:ext cx="347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Supervised by: Marius &amp; Fabian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7C868053-9C04-D3A2-237D-7B7DEACF9EA4}"/>
              </a:ext>
            </a:extLst>
          </p:cNvPr>
          <p:cNvSpPr txBox="1"/>
          <p:nvPr/>
        </p:nvSpPr>
        <p:spPr>
          <a:xfrm>
            <a:off x="9721152" y="670488"/>
            <a:ext cx="253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Modeling the regulatory dynamics of target gene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C4DD2578-04D7-9599-A77F-30AFA762C960}"/>
              </a:ext>
            </a:extLst>
          </p:cNvPr>
          <p:cNvSpPr txBox="1"/>
          <p:nvPr/>
        </p:nvSpPr>
        <p:spPr>
          <a:xfrm>
            <a:off x="5737761" y="3574650"/>
            <a:ext cx="6287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latin typeface="Arial Black" panose="020B0604020202020204" pitchFamily="34" charset="0"/>
                <a:cs typeface="Arial Black" panose="020B0604020202020204" pitchFamily="34" charset="0"/>
              </a:rPr>
              <a:t>Potential application of RegVelo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9DBE40B-C0B7-0C0A-1A4C-D8180879C496}"/>
              </a:ext>
            </a:extLst>
          </p:cNvPr>
          <p:cNvGrpSpPr/>
          <p:nvPr/>
        </p:nvGrpSpPr>
        <p:grpSpPr>
          <a:xfrm>
            <a:off x="5673502" y="3976042"/>
            <a:ext cx="3402693" cy="1849452"/>
            <a:chOff x="6225326" y="3936391"/>
            <a:chExt cx="4825585" cy="2674346"/>
          </a:xfrm>
        </p:grpSpPr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5BB7D21A-DB8A-009A-4CFA-810EC188D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5269" t="54583" r="4967"/>
            <a:stretch/>
          </p:blipFill>
          <p:spPr>
            <a:xfrm>
              <a:off x="6457069" y="3967796"/>
              <a:ext cx="4593842" cy="2642941"/>
            </a:xfrm>
            <a:prstGeom prst="rect">
              <a:avLst/>
            </a:prstGeom>
          </p:spPr>
        </p:pic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5F468486-C185-ECAE-426A-8640AAF54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25326" y="3936391"/>
              <a:ext cx="2342502" cy="596900"/>
            </a:xfrm>
            <a:prstGeom prst="rect">
              <a:avLst/>
            </a:prstGeom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0C93F5FF-A507-1FB0-7428-A1648FD3C344}"/>
              </a:ext>
            </a:extLst>
          </p:cNvPr>
          <p:cNvSpPr txBox="1"/>
          <p:nvPr/>
        </p:nvSpPr>
        <p:spPr>
          <a:xfrm>
            <a:off x="9083839" y="3962289"/>
            <a:ext cx="303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" panose="020B0604020202020204" pitchFamily="34" charset="0"/>
                <a:cs typeface="Arial" panose="020B0604020202020204" pitchFamily="34" charset="0"/>
              </a:rPr>
              <a:t>1. A better velocity estimation and fate probability prediction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06E5EED1-89C1-11E7-B7D4-A2EE7C4A7B5F}"/>
              </a:ext>
            </a:extLst>
          </p:cNvPr>
          <p:cNvSpPr txBox="1"/>
          <p:nvPr/>
        </p:nvSpPr>
        <p:spPr>
          <a:xfrm>
            <a:off x="9083839" y="4643620"/>
            <a:ext cx="320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" panose="020B0604020202020204" pitchFamily="34" charset="0"/>
                <a:cs typeface="Arial" panose="020B0604020202020204" pitchFamily="34" charset="0"/>
              </a:rPr>
              <a:t>2. Understanding the underlying regulatory mechanisms of lineage differentiation/priming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451D1302-23F9-6D07-46AB-A0F391D28C86}"/>
              </a:ext>
            </a:extLst>
          </p:cNvPr>
          <p:cNvSpPr txBox="1"/>
          <p:nvPr/>
        </p:nvSpPr>
        <p:spPr>
          <a:xfrm>
            <a:off x="9076195" y="5534628"/>
            <a:ext cx="31158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" panose="020B0604020202020204" pitchFamily="34" charset="0"/>
                <a:cs typeface="Arial" panose="020B0604020202020204" pitchFamily="34" charset="0"/>
              </a:rPr>
              <a:t>3. Generate new trajectory and test the effects of TF-perturbation the lineage differentiation.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01B73886-157D-1149-A68E-86D87F4A444E}"/>
              </a:ext>
            </a:extLst>
          </p:cNvPr>
          <p:cNvSpPr txBox="1"/>
          <p:nvPr/>
        </p:nvSpPr>
        <p:spPr>
          <a:xfrm>
            <a:off x="511364" y="2675345"/>
            <a:ext cx="2833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 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Manno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</a:t>
            </a:r>
            <a:r>
              <a:rPr lang="en-GB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Weiler</a:t>
            </a:r>
            <a:r>
              <a:rPr lang="en-GB" sz="9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GB" sz="900" i="1" dirty="0">
                <a:solidFill>
                  <a:srgbClr val="222222"/>
                </a:solidFill>
                <a:latin typeface="Arial" panose="020B0604020202020204" pitchFamily="34" charset="0"/>
              </a:rPr>
              <a:t>et al</a:t>
            </a:r>
            <a:r>
              <a:rPr lang="en-GB" sz="900" dirty="0">
                <a:solidFill>
                  <a:srgbClr val="222222"/>
                </a:solidFill>
                <a:latin typeface="Arial" panose="020B0604020202020204" pitchFamily="34" charset="0"/>
              </a:rPr>
              <a:t>. 2022 </a:t>
            </a:r>
            <a:endParaRPr lang="en-DE" sz="9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113F5857-3D0B-04BE-9318-DE367715F146}"/>
              </a:ext>
            </a:extLst>
          </p:cNvPr>
          <p:cNvSpPr txBox="1"/>
          <p:nvPr/>
        </p:nvSpPr>
        <p:spPr>
          <a:xfrm>
            <a:off x="4346532" y="2687729"/>
            <a:ext cx="1170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Bergen,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2020</a:t>
            </a:r>
            <a:endParaRPr lang="en-DE" sz="900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B895E10D-4C9C-B1E5-AB08-3339C27B3500}"/>
              </a:ext>
            </a:extLst>
          </p:cNvPr>
          <p:cNvSpPr txBox="1"/>
          <p:nvPr/>
        </p:nvSpPr>
        <p:spPr>
          <a:xfrm>
            <a:off x="1749765" y="3857669"/>
            <a:ext cx="1170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Bergen,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</a:t>
            </a:r>
            <a:endParaRPr lang="en-DE" sz="900" dirty="0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6D1CD428-BD54-9221-1D50-5BD39A50767B}"/>
              </a:ext>
            </a:extLst>
          </p:cNvPr>
          <p:cNvSpPr txBox="1"/>
          <p:nvPr/>
        </p:nvSpPr>
        <p:spPr>
          <a:xfrm>
            <a:off x="2695427" y="5261590"/>
            <a:ext cx="1170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</a:t>
            </a:r>
            <a:endParaRPr lang="en-DE" sz="900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B0E0963E-7960-5B8C-A857-320E7C480926}"/>
              </a:ext>
            </a:extLst>
          </p:cNvPr>
          <p:cNvSpPr txBox="1"/>
          <p:nvPr/>
        </p:nvSpPr>
        <p:spPr>
          <a:xfrm>
            <a:off x="7711099" y="5790124"/>
            <a:ext cx="11701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Gu, 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</a:t>
            </a:r>
            <a:endParaRPr lang="en-DE" sz="1050" dirty="0"/>
          </a:p>
        </p:txBody>
      </p:sp>
    </p:spTree>
    <p:extLst>
      <p:ext uri="{BB962C8B-B14F-4D97-AF65-F5344CB8AC3E}">
        <p14:creationId xmlns:p14="http://schemas.microsoft.com/office/powerpoint/2010/main" val="137559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 animBg="1"/>
      <p:bldP spid="27" grpId="0"/>
      <p:bldP spid="33" grpId="0" animBg="1"/>
      <p:bldP spid="34" grpId="0"/>
      <p:bldP spid="35" grpId="0"/>
      <p:bldP spid="36" grpId="0"/>
      <p:bldP spid="40" grpId="0" animBg="1"/>
      <p:bldP spid="41" grpId="0"/>
      <p:bldP spid="42" grpId="0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/>
      <p:bldP spid="54" grpId="0"/>
      <p:bldP spid="1024" grpId="0"/>
      <p:bldP spid="1025" grpId="0"/>
      <p:bldP spid="1027" grpId="0"/>
      <p:bldP spid="1029" grpId="0"/>
      <p:bldP spid="1031" grpId="0"/>
      <p:bldP spid="1033" grpId="0"/>
      <p:bldP spid="1048" grpId="0"/>
      <p:bldP spid="1049" grpId="0"/>
      <p:bldP spid="1050" grpId="0"/>
      <p:bldP spid="1051" grpId="0"/>
      <p:bldP spid="1053" grpId="0"/>
      <p:bldP spid="1054" grpId="0"/>
      <p:bldP spid="1055" grpId="0"/>
      <p:bldP spid="10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FD0AC1-3A1E-9200-7446-0E9ADF53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4" y="0"/>
            <a:ext cx="6147019" cy="32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79DA4E-EA1E-E53C-F79A-BC84BF5A2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4" y="3253811"/>
            <a:ext cx="6147019" cy="32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67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9E8C68-488F-F4F2-78DD-2047C80C44DF}"/>
              </a:ext>
            </a:extLst>
          </p:cNvPr>
          <p:cNvSpPr txBox="1"/>
          <p:nvPr/>
        </p:nvSpPr>
        <p:spPr>
          <a:xfrm>
            <a:off x="167213" y="145143"/>
            <a:ext cx="569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latin typeface="Arial Black" panose="020B0604020202020204" pitchFamily="34" charset="0"/>
                <a:cs typeface="Arial Black" panose="020B0604020202020204" pitchFamily="34" charset="0"/>
              </a:rPr>
              <a:t>Implementation.1 RegVelo-global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9995A4-A6EC-0B2D-6A8A-3AD3A38F6E33}"/>
              </a:ext>
            </a:extLst>
          </p:cNvPr>
          <p:cNvSpPr/>
          <p:nvPr/>
        </p:nvSpPr>
        <p:spPr>
          <a:xfrm>
            <a:off x="716302" y="1847160"/>
            <a:ext cx="1356851" cy="10127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A385B-4E6F-FD51-9522-187D8F15CAE3}"/>
              </a:ext>
            </a:extLst>
          </p:cNvPr>
          <p:cNvSpPr/>
          <p:nvPr/>
        </p:nvSpPr>
        <p:spPr>
          <a:xfrm>
            <a:off x="716301" y="2945925"/>
            <a:ext cx="1356851" cy="1012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0EE60-A3FD-3145-B749-7F5AEB0A92AB}"/>
              </a:ext>
            </a:extLst>
          </p:cNvPr>
          <p:cNvSpPr txBox="1"/>
          <p:nvPr/>
        </p:nvSpPr>
        <p:spPr>
          <a:xfrm>
            <a:off x="716301" y="2598381"/>
            <a:ext cx="120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Spliced</a:t>
            </a:r>
            <a:endParaRPr lang="en-D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1BE7A-8AAC-0199-84E3-54174B464CB4}"/>
              </a:ext>
            </a:extLst>
          </p:cNvPr>
          <p:cNvSpPr txBox="1"/>
          <p:nvPr/>
        </p:nvSpPr>
        <p:spPr>
          <a:xfrm>
            <a:off x="716301" y="3650870"/>
            <a:ext cx="12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Unspliced</a:t>
            </a:r>
            <a:endParaRPr lang="en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46D3A70-D08B-FFD8-4E03-50D9806BB820}"/>
              </a:ext>
            </a:extLst>
          </p:cNvPr>
          <p:cNvCxnSpPr>
            <a:cxnSpLocks/>
          </p:cNvCxnSpPr>
          <p:nvPr/>
        </p:nvCxnSpPr>
        <p:spPr>
          <a:xfrm>
            <a:off x="2073152" y="2910973"/>
            <a:ext cx="741729" cy="73989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rapezium 23">
            <a:extLst>
              <a:ext uri="{FF2B5EF4-FFF2-40B4-BE49-F238E27FC236}">
                <a16:creationId xmlns:a16="http://schemas.microsoft.com/office/drawing/2014/main" id="{38A62634-D31D-01B8-EBB0-E95FC9AC7C71}"/>
              </a:ext>
            </a:extLst>
          </p:cNvPr>
          <p:cNvSpPr/>
          <p:nvPr/>
        </p:nvSpPr>
        <p:spPr>
          <a:xfrm rot="5400000">
            <a:off x="2832843" y="3267266"/>
            <a:ext cx="1194319" cy="929378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A3B909-C48D-66DC-239A-4DC7E756379A}"/>
              </a:ext>
            </a:extLst>
          </p:cNvPr>
          <p:cNvSpPr/>
          <p:nvPr/>
        </p:nvSpPr>
        <p:spPr>
          <a:xfrm>
            <a:off x="4013218" y="3383848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82780E-C1FF-B96E-04A9-9F2BE4DDBF5F}"/>
              </a:ext>
            </a:extLst>
          </p:cNvPr>
          <p:cNvSpPr/>
          <p:nvPr/>
        </p:nvSpPr>
        <p:spPr>
          <a:xfrm>
            <a:off x="4013218" y="3784593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58965B-8073-6721-2D80-45D48E6BADE0}"/>
                  </a:ext>
                </a:extLst>
              </p:cNvPr>
              <p:cNvSpPr txBox="1"/>
              <p:nvPr/>
            </p:nvSpPr>
            <p:spPr>
              <a:xfrm>
                <a:off x="4075759" y="3389950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58965B-8073-6721-2D80-45D48E6BA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759" y="3389950"/>
                <a:ext cx="298580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A497FB-E4AE-CD1E-6C28-04374D3E338A}"/>
                  </a:ext>
                </a:extLst>
              </p:cNvPr>
              <p:cNvSpPr txBox="1"/>
              <p:nvPr/>
            </p:nvSpPr>
            <p:spPr>
              <a:xfrm>
                <a:off x="4075759" y="3804758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A497FB-E4AE-CD1E-6C28-04374D3E3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759" y="3804758"/>
                <a:ext cx="29858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rapezium 28">
            <a:extLst>
              <a:ext uri="{FF2B5EF4-FFF2-40B4-BE49-F238E27FC236}">
                <a16:creationId xmlns:a16="http://schemas.microsoft.com/office/drawing/2014/main" id="{8C58C2DC-3CFD-4805-926D-46E5496FB101}"/>
              </a:ext>
            </a:extLst>
          </p:cNvPr>
          <p:cNvSpPr/>
          <p:nvPr/>
        </p:nvSpPr>
        <p:spPr>
          <a:xfrm rot="5400000">
            <a:off x="4639987" y="3383848"/>
            <a:ext cx="447870" cy="348107"/>
          </a:xfrm>
          <a:prstGeom prst="trapezoid">
            <a:avLst>
              <a:gd name="adj" fmla="val 44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19663E-B3CA-FFBA-3CE4-B45DF80F1CA2}"/>
              </a:ext>
            </a:extLst>
          </p:cNvPr>
          <p:cNvCxnSpPr/>
          <p:nvPr/>
        </p:nvCxnSpPr>
        <p:spPr>
          <a:xfrm>
            <a:off x="4317447" y="3539240"/>
            <a:ext cx="3172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891ED15-C1A1-1039-07D9-748B4C3B4671}"/>
              </a:ext>
            </a:extLst>
          </p:cNvPr>
          <p:cNvSpPr/>
          <p:nvPr/>
        </p:nvSpPr>
        <p:spPr>
          <a:xfrm>
            <a:off x="5093156" y="3476817"/>
            <a:ext cx="76359" cy="174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8A1B0C-F324-6312-56CA-AE259397DCFE}"/>
                  </a:ext>
                </a:extLst>
              </p:cNvPr>
              <p:cNvSpPr txBox="1"/>
              <p:nvPr/>
            </p:nvSpPr>
            <p:spPr>
              <a:xfrm>
                <a:off x="5085205" y="3397901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8A1B0C-F324-6312-56CA-AE259397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205" y="3397901"/>
                <a:ext cx="2985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F5DEFB1-EB27-96FD-593C-61C12B30CA46}"/>
              </a:ext>
            </a:extLst>
          </p:cNvPr>
          <p:cNvCxnSpPr>
            <a:cxnSpLocks/>
          </p:cNvCxnSpPr>
          <p:nvPr/>
        </p:nvCxnSpPr>
        <p:spPr>
          <a:xfrm flipV="1">
            <a:off x="2057856" y="2299278"/>
            <a:ext cx="760501" cy="57398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F1D41C9-CE2D-867C-486C-9513FC7F8DA4}"/>
              </a:ext>
            </a:extLst>
          </p:cNvPr>
          <p:cNvSpPr/>
          <p:nvPr/>
        </p:nvSpPr>
        <p:spPr>
          <a:xfrm>
            <a:off x="2950545" y="1724156"/>
            <a:ext cx="944148" cy="10127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CA41F6-F327-4C9E-158A-B82AB4095E34}"/>
              </a:ext>
            </a:extLst>
          </p:cNvPr>
          <p:cNvSpPr/>
          <p:nvPr/>
        </p:nvSpPr>
        <p:spPr>
          <a:xfrm>
            <a:off x="4006063" y="1724156"/>
            <a:ext cx="121298" cy="1012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EFF823-C636-8C8B-B58D-41C4A4AC4302}"/>
              </a:ext>
            </a:extLst>
          </p:cNvPr>
          <p:cNvCxnSpPr/>
          <p:nvPr/>
        </p:nvCxnSpPr>
        <p:spPr>
          <a:xfrm flipV="1">
            <a:off x="2965313" y="2008909"/>
            <a:ext cx="929379" cy="678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F2EEA0-2936-4BB3-54C9-5C0072DB66F8}"/>
              </a:ext>
            </a:extLst>
          </p:cNvPr>
          <p:cNvCxnSpPr>
            <a:cxnSpLocks/>
          </p:cNvCxnSpPr>
          <p:nvPr/>
        </p:nvCxnSpPr>
        <p:spPr>
          <a:xfrm flipV="1">
            <a:off x="2950017" y="2008909"/>
            <a:ext cx="944675" cy="3661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3D42474-FB28-3DDC-5659-FAA04D660F74}"/>
              </a:ext>
            </a:extLst>
          </p:cNvPr>
          <p:cNvCxnSpPr>
            <a:cxnSpLocks/>
          </p:cNvCxnSpPr>
          <p:nvPr/>
        </p:nvCxnSpPr>
        <p:spPr>
          <a:xfrm flipV="1">
            <a:off x="2950016" y="2008909"/>
            <a:ext cx="944676" cy="53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FAB0499-124D-B73D-F47F-E6BF664D0DF2}"/>
              </a:ext>
            </a:extLst>
          </p:cNvPr>
          <p:cNvCxnSpPr>
            <a:cxnSpLocks/>
          </p:cNvCxnSpPr>
          <p:nvPr/>
        </p:nvCxnSpPr>
        <p:spPr>
          <a:xfrm>
            <a:off x="2965313" y="1730199"/>
            <a:ext cx="929379" cy="2787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71BA7B4-1904-972C-85AD-8D47DEB53846}"/>
                  </a:ext>
                </a:extLst>
              </p:cNvPr>
              <p:cNvSpPr txBox="1"/>
              <p:nvPr/>
            </p:nvSpPr>
            <p:spPr>
              <a:xfrm>
                <a:off x="3917650" y="1453200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71BA7B4-1904-972C-85AD-8D47DEB53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50" y="1453200"/>
                <a:ext cx="2985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2A1383-89B8-1DAB-21D6-100C02EE74DC}"/>
              </a:ext>
            </a:extLst>
          </p:cNvPr>
          <p:cNvCxnSpPr>
            <a:cxnSpLocks/>
          </p:cNvCxnSpPr>
          <p:nvPr/>
        </p:nvCxnSpPr>
        <p:spPr>
          <a:xfrm flipV="1">
            <a:off x="4225049" y="2062377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5339FEE-4A27-7A69-7DD4-83F4A0EA969B}"/>
              </a:ext>
            </a:extLst>
          </p:cNvPr>
          <p:cNvSpPr/>
          <p:nvPr/>
        </p:nvSpPr>
        <p:spPr>
          <a:xfrm>
            <a:off x="5588764" y="2188513"/>
            <a:ext cx="1543510" cy="144491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A87ECA-75F3-38AD-E92D-DB0B09624BDE}"/>
                  </a:ext>
                </a:extLst>
              </p:cNvPr>
              <p:cNvSpPr txBox="1"/>
              <p:nvPr/>
            </p:nvSpPr>
            <p:spPr>
              <a:xfrm>
                <a:off x="4496243" y="1703391"/>
                <a:ext cx="827613" cy="775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A87ECA-75F3-38AD-E92D-DB0B09624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243" y="1703391"/>
                <a:ext cx="827613" cy="775212"/>
              </a:xfrm>
              <a:prstGeom prst="rect">
                <a:avLst/>
              </a:prstGeom>
              <a:blipFill>
                <a:blip r:embed="rId6"/>
                <a:stretch>
                  <a:fillRect l="-6061" r="-7576" b="-31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1EE1A87-48FA-BDB2-E74E-4335EFDD4A63}"/>
                  </a:ext>
                </a:extLst>
              </p:cNvPr>
              <p:cNvSpPr txBox="1"/>
              <p:nvPr/>
            </p:nvSpPr>
            <p:spPr>
              <a:xfrm>
                <a:off x="5592240" y="2326295"/>
                <a:ext cx="1557542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1EE1A87-48FA-BDB2-E74E-4335EFDD4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240" y="2326295"/>
                <a:ext cx="1557542" cy="508281"/>
              </a:xfrm>
              <a:prstGeom prst="rect">
                <a:avLst/>
              </a:prstGeom>
              <a:blipFill>
                <a:blip r:embed="rId7"/>
                <a:stretch>
                  <a:fillRect l="-1613" t="-173171" r="-12097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E572A6-F925-3AFA-4477-A6FE27B928DE}"/>
                  </a:ext>
                </a:extLst>
              </p:cNvPr>
              <p:cNvSpPr txBox="1"/>
              <p:nvPr/>
            </p:nvSpPr>
            <p:spPr>
              <a:xfrm>
                <a:off x="5624172" y="2897461"/>
                <a:ext cx="1493679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E572A6-F925-3AFA-4477-A6FE27B92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72" y="2897461"/>
                <a:ext cx="1493679" cy="508281"/>
              </a:xfrm>
              <a:prstGeom prst="rect">
                <a:avLst/>
              </a:prstGeom>
              <a:blipFill>
                <a:blip r:embed="rId8"/>
                <a:stretch>
                  <a:fillRect l="-1695" t="-173171" r="-14407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1D984C89-E461-CE83-7513-0DEDB1C12AE0}"/>
              </a:ext>
            </a:extLst>
          </p:cNvPr>
          <p:cNvSpPr txBox="1"/>
          <p:nvPr/>
        </p:nvSpPr>
        <p:spPr>
          <a:xfrm>
            <a:off x="5412269" y="1833187"/>
            <a:ext cx="197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Numerical solver block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E6E62C1B-CB4A-8345-5863-80506D7A132A}"/>
              </a:ext>
            </a:extLst>
          </p:cNvPr>
          <p:cNvSpPr/>
          <p:nvPr/>
        </p:nvSpPr>
        <p:spPr>
          <a:xfrm>
            <a:off x="2877185" y="3015589"/>
            <a:ext cx="2431566" cy="141385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CC68841-4F9F-7D0A-580B-90BC1D9728E9}"/>
              </a:ext>
            </a:extLst>
          </p:cNvPr>
          <p:cNvSpPr/>
          <p:nvPr/>
        </p:nvSpPr>
        <p:spPr>
          <a:xfrm>
            <a:off x="2877184" y="1521155"/>
            <a:ext cx="2446672" cy="131026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CE4319F-6321-6DBC-F578-5028678A6C15}"/>
              </a:ext>
            </a:extLst>
          </p:cNvPr>
          <p:cNvSpPr txBox="1"/>
          <p:nvPr/>
        </p:nvSpPr>
        <p:spPr>
          <a:xfrm>
            <a:off x="3134692" y="4412884"/>
            <a:ext cx="197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Latent Time Encoder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08D03B-378F-3FA2-A458-6AECC0ADAD64}"/>
              </a:ext>
            </a:extLst>
          </p:cNvPr>
          <p:cNvSpPr txBox="1"/>
          <p:nvPr/>
        </p:nvSpPr>
        <p:spPr>
          <a:xfrm>
            <a:off x="2893129" y="1197230"/>
            <a:ext cx="233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Transcription Rate Encoder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00A0D2E-1A24-A35B-5797-C21B2BF2C789}"/>
              </a:ext>
            </a:extLst>
          </p:cNvPr>
          <p:cNvSpPr/>
          <p:nvPr/>
        </p:nvSpPr>
        <p:spPr>
          <a:xfrm>
            <a:off x="8623609" y="1072432"/>
            <a:ext cx="1194319" cy="98994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7621A1-72F5-D9EC-4162-7F467EA964D3}"/>
                  </a:ext>
                </a:extLst>
              </p:cNvPr>
              <p:cNvSpPr txBox="1"/>
              <p:nvPr/>
            </p:nvSpPr>
            <p:spPr>
              <a:xfrm>
                <a:off x="7603841" y="795433"/>
                <a:ext cx="32338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Mini-batch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r>
                  <a:rPr lang="en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7621A1-72F5-D9EC-4162-7F467EA9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841" y="795433"/>
                <a:ext cx="3233854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2B69C1-462E-A2E4-0E8C-3E33F3CA9CAA}"/>
              </a:ext>
            </a:extLst>
          </p:cNvPr>
          <p:cNvCxnSpPr>
            <a:cxnSpLocks/>
          </p:cNvCxnSpPr>
          <p:nvPr/>
        </p:nvCxnSpPr>
        <p:spPr>
          <a:xfrm flipV="1">
            <a:off x="5303248" y="2923500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rapezium 79">
            <a:extLst>
              <a:ext uri="{FF2B5EF4-FFF2-40B4-BE49-F238E27FC236}">
                <a16:creationId xmlns:a16="http://schemas.microsoft.com/office/drawing/2014/main" id="{28828068-0944-784F-2411-2D82AB755297}"/>
              </a:ext>
            </a:extLst>
          </p:cNvPr>
          <p:cNvSpPr/>
          <p:nvPr/>
        </p:nvSpPr>
        <p:spPr>
          <a:xfrm rot="10800000">
            <a:off x="8623608" y="2205417"/>
            <a:ext cx="1194319" cy="929378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5ACDF2-129C-F599-FD6B-30A300F618B7}"/>
              </a:ext>
            </a:extLst>
          </p:cNvPr>
          <p:cNvSpPr/>
          <p:nvPr/>
        </p:nvSpPr>
        <p:spPr>
          <a:xfrm>
            <a:off x="8593818" y="3429000"/>
            <a:ext cx="121298" cy="10127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4BE8116-5B32-DAFA-3CF3-94BC842BC578}"/>
                  </a:ext>
                </a:extLst>
              </p:cNvPr>
              <p:cNvSpPr/>
              <p:nvPr/>
            </p:nvSpPr>
            <p:spPr>
              <a:xfrm>
                <a:off x="8922742" y="3405742"/>
                <a:ext cx="944148" cy="10127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</m:oMath>
                  </m:oMathPara>
                </a14:m>
                <a:endParaRPr lang="en-D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4BE8116-5B32-DAFA-3CF3-94BC842BC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42" y="3405742"/>
                <a:ext cx="944148" cy="10127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900881E-18D8-FEB1-8024-3EE1C6C2313B}"/>
                  </a:ext>
                </a:extLst>
              </p:cNvPr>
              <p:cNvSpPr txBox="1"/>
              <p:nvPr/>
            </p:nvSpPr>
            <p:spPr>
              <a:xfrm>
                <a:off x="8587481" y="3181331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900881E-18D8-FEB1-8024-3EE1C6C23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481" y="3181331"/>
                <a:ext cx="149913" cy="276999"/>
              </a:xfrm>
              <a:prstGeom prst="rect">
                <a:avLst/>
              </a:prstGeom>
              <a:blipFill>
                <a:blip r:embed="rId11"/>
                <a:stretch>
                  <a:fillRect l="-33333" r="-33333"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0ECBCB-23D0-1F13-9FCF-6258BA61672C}"/>
                  </a:ext>
                </a:extLst>
              </p:cNvPr>
              <p:cNvSpPr txBox="1"/>
              <p:nvPr/>
            </p:nvSpPr>
            <p:spPr>
              <a:xfrm>
                <a:off x="8213287" y="3367609"/>
                <a:ext cx="5241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0ECBCB-23D0-1F13-9FCF-6258BA61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87" y="3367609"/>
                <a:ext cx="5241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7196982-DC16-ACF1-31A8-9255DDE5381B}"/>
                  </a:ext>
                </a:extLst>
              </p:cNvPr>
              <p:cNvSpPr txBox="1"/>
              <p:nvPr/>
            </p:nvSpPr>
            <p:spPr>
              <a:xfrm>
                <a:off x="8202160" y="3743202"/>
                <a:ext cx="52410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1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1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7196982-DC16-ACF1-31A8-9255DDE53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160" y="3743202"/>
                <a:ext cx="524107" cy="6001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30318FD-CEB9-1C5D-3CDB-ADD6BF906AF8}"/>
                  </a:ext>
                </a:extLst>
              </p:cNvPr>
              <p:cNvSpPr txBox="1"/>
              <p:nvPr/>
            </p:nvSpPr>
            <p:spPr>
              <a:xfrm>
                <a:off x="8213287" y="4253749"/>
                <a:ext cx="524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30318FD-CEB9-1C5D-3CDB-ADD6BF90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87" y="4253749"/>
                <a:ext cx="524107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33FBB57-4DD8-4CC7-F658-12D2DB70F598}"/>
              </a:ext>
            </a:extLst>
          </p:cNvPr>
          <p:cNvCxnSpPr>
            <a:cxnSpLocks/>
          </p:cNvCxnSpPr>
          <p:nvPr/>
        </p:nvCxnSpPr>
        <p:spPr>
          <a:xfrm>
            <a:off x="8237863" y="3469566"/>
            <a:ext cx="0" cy="80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A7E7CB4-C19F-E6B1-5268-ABF3AB1C0010}"/>
              </a:ext>
            </a:extLst>
          </p:cNvPr>
          <p:cNvSpPr/>
          <p:nvPr/>
        </p:nvSpPr>
        <p:spPr>
          <a:xfrm>
            <a:off x="8623608" y="1527686"/>
            <a:ext cx="1194319" cy="6322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9192385-7989-9704-4678-17F26648382C}"/>
                  </a:ext>
                </a:extLst>
              </p:cNvPr>
              <p:cNvSpPr txBox="1"/>
              <p:nvPr/>
            </p:nvSpPr>
            <p:spPr>
              <a:xfrm>
                <a:off x="9679088" y="1410464"/>
                <a:ext cx="50552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9192385-7989-9704-4678-17F266483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088" y="1410464"/>
                <a:ext cx="505522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Curved Left Arrow 97">
            <a:extLst>
              <a:ext uri="{FF2B5EF4-FFF2-40B4-BE49-F238E27FC236}">
                <a16:creationId xmlns:a16="http://schemas.microsoft.com/office/drawing/2014/main" id="{F535A8E1-5A4D-7C8E-3D38-4E28959B7BFE}"/>
              </a:ext>
            </a:extLst>
          </p:cNvPr>
          <p:cNvSpPr/>
          <p:nvPr/>
        </p:nvSpPr>
        <p:spPr>
          <a:xfrm>
            <a:off x="10043191" y="1576626"/>
            <a:ext cx="275064" cy="223819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3A89CD8-A881-A057-6375-10A922B0D1E9}"/>
                  </a:ext>
                </a:extLst>
              </p:cNvPr>
              <p:cNvSpPr txBox="1"/>
              <p:nvPr/>
            </p:nvSpPr>
            <p:spPr>
              <a:xfrm>
                <a:off x="8448825" y="4778188"/>
                <a:ext cx="1543884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3A89CD8-A881-A057-6375-10A922B0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825" y="4778188"/>
                <a:ext cx="1543884" cy="508281"/>
              </a:xfrm>
              <a:prstGeom prst="rect">
                <a:avLst/>
              </a:prstGeom>
              <a:blipFill>
                <a:blip r:embed="rId16"/>
                <a:stretch>
                  <a:fillRect l="-1639" t="-173171" r="-13115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2BFC021-A83C-F907-8FC8-46B5CA06778F}"/>
              </a:ext>
            </a:extLst>
          </p:cNvPr>
          <p:cNvSpPr txBox="1"/>
          <p:nvPr/>
        </p:nvSpPr>
        <p:spPr>
          <a:xfrm>
            <a:off x="8085559" y="5329239"/>
            <a:ext cx="227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torchdiffeq.odeint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CF4337D-739B-6022-25B4-0D980CE3C560}"/>
                  </a:ext>
                </a:extLst>
              </p:cNvPr>
              <p:cNvSpPr txBox="1"/>
              <p:nvPr/>
            </p:nvSpPr>
            <p:spPr>
              <a:xfrm>
                <a:off x="388503" y="5237462"/>
                <a:ext cx="73474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𝑅𝑒𝑐𝑜𝑛𝑠𝑡𝑟𝑢𝑐𝑡𝑖𝑜𝑛𝐿𝑜𝑠𝑠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𝑂𝐷𝐸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𝑙𝑎𝑡𝑒𝑛𝑡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CF4337D-739B-6022-25B4-0D980CE3C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3" y="5237462"/>
                <a:ext cx="7347461" cy="553998"/>
              </a:xfrm>
              <a:prstGeom prst="rect">
                <a:avLst/>
              </a:prstGeom>
              <a:blipFill>
                <a:blip r:embed="rId17"/>
                <a:stretch>
                  <a:fillRect l="-172" t="-4444" r="-517" b="-17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546784D-5A33-9340-966B-A7DAAA472DAB}"/>
                  </a:ext>
                </a:extLst>
              </p:cNvPr>
              <p:cNvSpPr txBox="1"/>
              <p:nvPr/>
            </p:nvSpPr>
            <p:spPr>
              <a:xfrm>
                <a:off x="3921312" y="3126506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546784D-5A33-9340-966B-A7DAAA472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312" y="3126506"/>
                <a:ext cx="29858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A95E9C12-DC9E-6AD1-DB2D-A21B92057822}"/>
              </a:ext>
            </a:extLst>
          </p:cNvPr>
          <p:cNvSpPr txBox="1"/>
          <p:nvPr/>
        </p:nvSpPr>
        <p:spPr>
          <a:xfrm>
            <a:off x="330969" y="6166840"/>
            <a:ext cx="7607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se correlation matrix to initialize the transcription rate encoder </a:t>
            </a:r>
          </a:p>
        </p:txBody>
      </p:sp>
    </p:spTree>
    <p:extLst>
      <p:ext uri="{BB962C8B-B14F-4D97-AF65-F5344CB8AC3E}">
        <p14:creationId xmlns:p14="http://schemas.microsoft.com/office/powerpoint/2010/main" val="30918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89" grpId="0" animBg="1"/>
      <p:bldP spid="90" grpId="0"/>
      <p:bldP spid="9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1C2145-4FAF-E099-A809-CEF29091B89A}"/>
              </a:ext>
            </a:extLst>
          </p:cNvPr>
          <p:cNvSpPr txBox="1"/>
          <p:nvPr/>
        </p:nvSpPr>
        <p:spPr>
          <a:xfrm>
            <a:off x="288234" y="1083676"/>
            <a:ext cx="602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A decoupled systems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    Gene (velocyto, scVelo) -&gt; Regulon (RegVelo)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17BB2-0443-9C6F-D468-558ECE8BE2D9}"/>
              </a:ext>
            </a:extLst>
          </p:cNvPr>
          <p:cNvSpPr txBox="1"/>
          <p:nvPr/>
        </p:nvSpPr>
        <p:spPr>
          <a:xfrm>
            <a:off x="288234" y="680326"/>
            <a:ext cx="5360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 Rounded MT Bold" panose="020F0704030504030204" pitchFamily="34" charset="77"/>
                <a:cs typeface="Arial" panose="020B0604020202020204" pitchFamily="34" charset="0"/>
              </a:rPr>
              <a:t>Keypoints of estimation framework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AEF58-0CCB-BD8B-6338-8AE35DE3F886}"/>
              </a:ext>
            </a:extLst>
          </p:cNvPr>
          <p:cNvSpPr txBox="1"/>
          <p:nvPr/>
        </p:nvSpPr>
        <p:spPr>
          <a:xfrm>
            <a:off x="1538268" y="2040006"/>
            <a:ext cx="821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dirty="0">
                <a:latin typeface="Arial Rounded MT Bold" panose="020F0704030504030204" pitchFamily="34" charset="77"/>
                <a:cs typeface="Arial" panose="020B0604020202020204" pitchFamily="34" charset="0"/>
              </a:rPr>
              <a:t>Decouple the system using condition independence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93C658-8B9B-1227-3BF7-B870A694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8" t="39826" r="38884" b="22546"/>
          <a:stretch/>
        </p:blipFill>
        <p:spPr>
          <a:xfrm>
            <a:off x="1642019" y="2707252"/>
            <a:ext cx="4980312" cy="3043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4D6BE4-C1B9-6435-EC98-C1CDF63CC535}"/>
              </a:ext>
            </a:extLst>
          </p:cNvPr>
          <p:cNvSpPr txBox="1"/>
          <p:nvPr/>
        </p:nvSpPr>
        <p:spPr>
          <a:xfrm>
            <a:off x="1821902" y="5896269"/>
            <a:ext cx="4800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ecouple into “regulons”: </a:t>
            </a:r>
          </a:p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A target gene and a set of regulators(TF &amp; CREs)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2AAB2C-1759-BAA0-F40F-CAD5B39C2A32}"/>
              </a:ext>
            </a:extLst>
          </p:cNvPr>
          <p:cNvSpPr txBox="1"/>
          <p:nvPr/>
        </p:nvSpPr>
        <p:spPr>
          <a:xfrm>
            <a:off x="4919767" y="5635824"/>
            <a:ext cx="6099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Georgoulas</a:t>
            </a:r>
            <a:r>
              <a:rPr lang="en-GB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200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2012</a:t>
            </a:r>
            <a:endParaRPr lang="en-DE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93807-97D4-ED0B-EBB1-9E6A4879F962}"/>
              </a:ext>
            </a:extLst>
          </p:cNvPr>
          <p:cNvSpPr txBox="1"/>
          <p:nvPr/>
        </p:nvSpPr>
        <p:spPr>
          <a:xfrm>
            <a:off x="167213" y="145143"/>
            <a:ext cx="569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latin typeface="Arial Black" panose="020B0604020202020204" pitchFamily="34" charset="0"/>
                <a:cs typeface="Arial Black" panose="020B0604020202020204" pitchFamily="34" charset="0"/>
              </a:rPr>
              <a:t>Implementation.</a:t>
            </a:r>
            <a:r>
              <a:rPr lang="en-US" altLang="zh-CN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altLang="zh-CN" b="1" dirty="0" err="1">
                <a:latin typeface="Arial Black" panose="020B0604020202020204" pitchFamily="34" charset="0"/>
                <a:cs typeface="Arial Black" panose="020B0604020202020204" pitchFamily="34" charset="0"/>
              </a:rPr>
              <a:t>RegVelo</a:t>
            </a:r>
            <a:endParaRPr lang="en-DE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751703-55E7-62E6-8681-5816F8A2A7E5}"/>
                  </a:ext>
                </a:extLst>
              </p:cNvPr>
              <p:cNvSpPr txBox="1"/>
              <p:nvPr/>
            </p:nvSpPr>
            <p:spPr>
              <a:xfrm>
                <a:off x="7200899" y="3419963"/>
                <a:ext cx="22046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751703-55E7-62E6-8681-5816F8A2A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899" y="3419963"/>
                <a:ext cx="2204642" cy="430887"/>
              </a:xfrm>
              <a:prstGeom prst="rect">
                <a:avLst/>
              </a:prstGeom>
              <a:blipFill>
                <a:blip r:embed="rId3"/>
                <a:stretch>
                  <a:fillRect l="-2857" t="-2857" r="-5143" b="-3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7087C-39D8-9D27-D793-90BD516C2956}"/>
                  </a:ext>
                </a:extLst>
              </p:cNvPr>
              <p:cNvSpPr txBox="1"/>
              <p:nvPr/>
            </p:nvSpPr>
            <p:spPr>
              <a:xfrm>
                <a:off x="7200899" y="4094719"/>
                <a:ext cx="61007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dirty="0">
                    <a:latin typeface="Arial" panose="020B0604020202020204" pitchFamily="34" charset="0"/>
                    <a:cs typeface="Arial" panose="020B0604020202020204" pitchFamily="34" charset="0"/>
                  </a:rPr>
                  <a:t> could be Gaussain Process, </a:t>
                </a:r>
              </a:p>
              <a:p>
                <a:r>
                  <a:rPr lang="en-DE" dirty="0">
                    <a:latin typeface="Arial" panose="020B0604020202020204" pitchFamily="34" charset="0"/>
                    <a:cs typeface="Arial" panose="020B0604020202020204" pitchFamily="34" charset="0"/>
                  </a:rPr>
                  <a:t>Neural Network…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7087C-39D8-9D27-D793-90BD516C2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899" y="4094719"/>
                <a:ext cx="6100762" cy="646331"/>
              </a:xfrm>
              <a:prstGeom prst="rect">
                <a:avLst/>
              </a:prstGeom>
              <a:blipFill>
                <a:blip r:embed="rId4"/>
                <a:stretch>
                  <a:fillRect l="-622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0D46380-1A2A-9728-4666-41AD85898773}"/>
              </a:ext>
            </a:extLst>
          </p:cNvPr>
          <p:cNvSpPr txBox="1"/>
          <p:nvPr/>
        </p:nvSpPr>
        <p:spPr>
          <a:xfrm>
            <a:off x="7170987" y="2872854"/>
            <a:ext cx="6672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000" dirty="0">
                <a:latin typeface="Arial Rounded MT Bold" panose="020F0704030504030204" pitchFamily="34" charset="77"/>
                <a:cs typeface="Arial" panose="020B0604020202020204" pitchFamily="34" charset="0"/>
              </a:rPr>
              <a:t>“Emulator” for regulator</a:t>
            </a:r>
            <a:endParaRPr lang="en-DE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A7AF090-F409-70EC-A400-2E33C3659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55" t="11768" r="27328" b="18618"/>
          <a:stretch/>
        </p:blipFill>
        <p:spPr>
          <a:xfrm>
            <a:off x="2393681" y="329809"/>
            <a:ext cx="7058187" cy="60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9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36A8CEB1-B7F2-5F9F-FBC7-E111FC24F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08" b="47419"/>
          <a:stretch/>
        </p:blipFill>
        <p:spPr bwMode="auto">
          <a:xfrm>
            <a:off x="636675" y="901318"/>
            <a:ext cx="10007513" cy="386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84265-F57A-79CD-AB02-C9E6851AFB31}"/>
              </a:ext>
            </a:extLst>
          </p:cNvPr>
          <p:cNvSpPr txBox="1"/>
          <p:nvPr/>
        </p:nvSpPr>
        <p:spPr>
          <a:xfrm>
            <a:off x="157163" y="40719"/>
            <a:ext cx="855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Using RBF to emulating the dynamics of regulators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C66B-B804-F74B-E504-CDC5BDDC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437" y="5056010"/>
            <a:ext cx="4152845" cy="773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97A0C8-B781-9420-8D13-2332208F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8" y="5094202"/>
            <a:ext cx="4334006" cy="735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6C12F9-50F4-63F9-CF38-5697BF7FAD0F}"/>
              </a:ext>
            </a:extLst>
          </p:cNvPr>
          <p:cNvSpPr txBox="1"/>
          <p:nvPr/>
        </p:nvSpPr>
        <p:spPr>
          <a:xfrm>
            <a:off x="636674" y="4763981"/>
            <a:ext cx="39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is-regulatory elements (ATAC):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0F697-7BE1-535F-11B5-9AD0AFF54CF0}"/>
              </a:ext>
            </a:extLst>
          </p:cNvPr>
          <p:cNvSpPr txBox="1"/>
          <p:nvPr/>
        </p:nvSpPr>
        <p:spPr>
          <a:xfrm>
            <a:off x="5812067" y="4762101"/>
            <a:ext cx="39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Regulator gene expression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 (spliced):</a:t>
            </a:r>
          </a:p>
        </p:txBody>
      </p:sp>
    </p:spTree>
    <p:extLst>
      <p:ext uri="{BB962C8B-B14F-4D97-AF65-F5344CB8AC3E}">
        <p14:creationId xmlns:p14="http://schemas.microsoft.com/office/powerpoint/2010/main" val="111692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A87DF1-1D8B-6362-900C-EC0256F14B45}"/>
              </a:ext>
            </a:extLst>
          </p:cNvPr>
          <p:cNvSpPr/>
          <p:nvPr/>
        </p:nvSpPr>
        <p:spPr>
          <a:xfrm>
            <a:off x="696424" y="922821"/>
            <a:ext cx="1356851" cy="10127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D1EB47-6508-2F6C-74A7-7F6A3D147B33}"/>
              </a:ext>
            </a:extLst>
          </p:cNvPr>
          <p:cNvSpPr/>
          <p:nvPr/>
        </p:nvSpPr>
        <p:spPr>
          <a:xfrm>
            <a:off x="696423" y="2021586"/>
            <a:ext cx="1356851" cy="1012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A384D-D86D-DA28-5C95-F2534511AAE9}"/>
              </a:ext>
            </a:extLst>
          </p:cNvPr>
          <p:cNvSpPr txBox="1"/>
          <p:nvPr/>
        </p:nvSpPr>
        <p:spPr>
          <a:xfrm>
            <a:off x="696423" y="1674042"/>
            <a:ext cx="120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Spliced</a:t>
            </a:r>
            <a:endParaRPr lang="en-D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A3705-202A-A069-F185-29932D1BD3B7}"/>
              </a:ext>
            </a:extLst>
          </p:cNvPr>
          <p:cNvSpPr txBox="1"/>
          <p:nvPr/>
        </p:nvSpPr>
        <p:spPr>
          <a:xfrm>
            <a:off x="696423" y="2726531"/>
            <a:ext cx="12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Unspliced</a:t>
            </a:r>
            <a:endParaRPr lang="en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7B7AB72-98C9-F999-C673-AFABB31444CE}"/>
              </a:ext>
            </a:extLst>
          </p:cNvPr>
          <p:cNvSpPr/>
          <p:nvPr/>
        </p:nvSpPr>
        <p:spPr>
          <a:xfrm>
            <a:off x="2582590" y="1205104"/>
            <a:ext cx="2431566" cy="147535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C66DE-4523-7197-5559-9CC526384A1E}"/>
              </a:ext>
            </a:extLst>
          </p:cNvPr>
          <p:cNvSpPr txBox="1"/>
          <p:nvPr/>
        </p:nvSpPr>
        <p:spPr>
          <a:xfrm>
            <a:off x="2764151" y="872021"/>
            <a:ext cx="197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Emulator Module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6801D2-0396-D658-5D9C-8B8457BC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01" y="1520089"/>
            <a:ext cx="1557396" cy="604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059A3E-AC70-31BA-96F8-0652E3A065FD}"/>
                  </a:ext>
                </a:extLst>
              </p:cNvPr>
              <p:cNvSpPr txBox="1"/>
              <p:nvPr/>
            </p:nvSpPr>
            <p:spPr>
              <a:xfrm>
                <a:off x="3437756" y="1501920"/>
                <a:ext cx="113043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059A3E-AC70-31BA-96F8-0652E3A0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756" y="1501920"/>
                <a:ext cx="113043" cy="169277"/>
              </a:xfrm>
              <a:prstGeom prst="rect">
                <a:avLst/>
              </a:prstGeom>
              <a:blipFill>
                <a:blip r:embed="rId3"/>
                <a:stretch>
                  <a:fillRect l="-30000" r="-30000" b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08A061-D1A2-A9C0-CF89-7D6B3993F5DD}"/>
                  </a:ext>
                </a:extLst>
              </p:cNvPr>
              <p:cNvSpPr txBox="1"/>
              <p:nvPr/>
            </p:nvSpPr>
            <p:spPr>
              <a:xfrm>
                <a:off x="3426465" y="1643985"/>
                <a:ext cx="13125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08A061-D1A2-A9C0-CF89-7D6B3993F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465" y="1643985"/>
                <a:ext cx="131254" cy="169277"/>
              </a:xfrm>
              <a:prstGeom prst="rect">
                <a:avLst/>
              </a:prstGeom>
              <a:blipFill>
                <a:blip r:embed="rId4"/>
                <a:stretch>
                  <a:fillRect l="-33333" t="-7143" r="-25000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E1E51E-68F9-7FCC-0FD3-288154A0B8B2}"/>
                  </a:ext>
                </a:extLst>
              </p:cNvPr>
              <p:cNvSpPr txBox="1"/>
              <p:nvPr/>
            </p:nvSpPr>
            <p:spPr>
              <a:xfrm>
                <a:off x="3426465" y="1803165"/>
                <a:ext cx="9919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E1E51E-68F9-7FCC-0FD3-288154A0B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465" y="1803165"/>
                <a:ext cx="99194" cy="169277"/>
              </a:xfrm>
              <a:prstGeom prst="rect">
                <a:avLst/>
              </a:prstGeom>
              <a:blipFill>
                <a:blip r:embed="rId5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835F30-9BF2-502B-7CA3-5D68A9DCDFB7}"/>
                  </a:ext>
                </a:extLst>
              </p:cNvPr>
              <p:cNvSpPr txBox="1"/>
              <p:nvPr/>
            </p:nvSpPr>
            <p:spPr>
              <a:xfrm>
                <a:off x="3415823" y="1969118"/>
                <a:ext cx="131703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835F30-9BF2-502B-7CA3-5D68A9DCD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23" y="1969118"/>
                <a:ext cx="131703" cy="169277"/>
              </a:xfrm>
              <a:prstGeom prst="rect">
                <a:avLst/>
              </a:prstGeom>
              <a:blipFill>
                <a:blip r:embed="rId6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34D4D24B-845D-835C-73CB-694D84ACC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910" y="2131800"/>
            <a:ext cx="2270478" cy="422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981112-72C3-0D94-6164-E19AA7B1FF9C}"/>
                  </a:ext>
                </a:extLst>
              </p:cNvPr>
              <p:cNvSpPr txBox="1"/>
              <p:nvPr/>
            </p:nvSpPr>
            <p:spPr>
              <a:xfrm>
                <a:off x="3314069" y="1277091"/>
                <a:ext cx="63975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TFs</a:t>
                </a:r>
                <a:endParaRPr lang="en-D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981112-72C3-0D94-6164-E19AA7B1F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69" y="1277091"/>
                <a:ext cx="639751" cy="184666"/>
              </a:xfrm>
              <a:prstGeom prst="rect">
                <a:avLst/>
              </a:prstGeom>
              <a:blipFill>
                <a:blip r:embed="rId8"/>
                <a:stretch>
                  <a:fillRect l="-9804" t="-25000" b="-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A4C2D9-9316-740D-01A2-E366013222B5}"/>
                  </a:ext>
                </a:extLst>
              </p:cNvPr>
              <p:cNvSpPr/>
              <p:nvPr/>
            </p:nvSpPr>
            <p:spPr>
              <a:xfrm>
                <a:off x="5657878" y="1586558"/>
                <a:ext cx="548120" cy="53217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D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A4C2D9-9316-740D-01A2-E36601322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78" y="1586558"/>
                <a:ext cx="548120" cy="53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1505585-351D-94D3-37B7-6AF7429DCC2A}"/>
              </a:ext>
            </a:extLst>
          </p:cNvPr>
          <p:cNvSpPr/>
          <p:nvPr/>
        </p:nvSpPr>
        <p:spPr>
          <a:xfrm>
            <a:off x="6549225" y="1466596"/>
            <a:ext cx="121298" cy="1012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0F5B1-D51D-69E0-D992-254697CC3672}"/>
                  </a:ext>
                </a:extLst>
              </p:cNvPr>
              <p:cNvSpPr txBox="1"/>
              <p:nvPr/>
            </p:nvSpPr>
            <p:spPr>
              <a:xfrm>
                <a:off x="6370136" y="1211830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0F5B1-D51D-69E0-D992-254697CC3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36" y="1211830"/>
                <a:ext cx="298580" cy="276999"/>
              </a:xfrm>
              <a:prstGeom prst="rect">
                <a:avLst/>
              </a:prstGeom>
              <a:blipFill>
                <a:blip r:embed="rId10"/>
                <a:stretch>
                  <a:fillRect r="-48000"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7C7C3F-8894-CE8E-519F-7018649EF92B}"/>
              </a:ext>
            </a:extLst>
          </p:cNvPr>
          <p:cNvCxnSpPr>
            <a:cxnSpLocks/>
          </p:cNvCxnSpPr>
          <p:nvPr/>
        </p:nvCxnSpPr>
        <p:spPr>
          <a:xfrm flipV="1">
            <a:off x="6768175" y="1878090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2AD4E9-0CAD-330B-41BD-80DB60E79493}"/>
                  </a:ext>
                </a:extLst>
              </p:cNvPr>
              <p:cNvSpPr txBox="1"/>
              <p:nvPr/>
            </p:nvSpPr>
            <p:spPr>
              <a:xfrm>
                <a:off x="7039369" y="1519104"/>
                <a:ext cx="827613" cy="775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2AD4E9-0CAD-330B-41BD-80DB60E79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369" y="1519104"/>
                <a:ext cx="827613" cy="775212"/>
              </a:xfrm>
              <a:prstGeom prst="rect">
                <a:avLst/>
              </a:prstGeom>
              <a:blipFill>
                <a:blip r:embed="rId11"/>
                <a:stretch>
                  <a:fillRect l="-4545" r="-7576" b="-48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05F9660-A977-28EF-E944-CE93BCDD3769}"/>
              </a:ext>
            </a:extLst>
          </p:cNvPr>
          <p:cNvSpPr/>
          <p:nvPr/>
        </p:nvSpPr>
        <p:spPr>
          <a:xfrm>
            <a:off x="5420310" y="1205104"/>
            <a:ext cx="2446672" cy="13886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928D83-DBBE-FA9B-C52A-4FEF8BF0A554}"/>
              </a:ext>
            </a:extLst>
          </p:cNvPr>
          <p:cNvSpPr txBox="1"/>
          <p:nvPr/>
        </p:nvSpPr>
        <p:spPr>
          <a:xfrm>
            <a:off x="5474541" y="864955"/>
            <a:ext cx="233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Velocity Encoder Module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E685C9-096F-7B19-F874-604C1AA64130}"/>
              </a:ext>
            </a:extLst>
          </p:cNvPr>
          <p:cNvCxnSpPr>
            <a:cxnSpLocks/>
          </p:cNvCxnSpPr>
          <p:nvPr/>
        </p:nvCxnSpPr>
        <p:spPr>
          <a:xfrm flipV="1">
            <a:off x="6254566" y="1874445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FBA883-176F-C668-3048-76B696231F34}"/>
              </a:ext>
            </a:extLst>
          </p:cNvPr>
          <p:cNvSpPr txBox="1"/>
          <p:nvPr/>
        </p:nvSpPr>
        <p:spPr>
          <a:xfrm>
            <a:off x="157163" y="40719"/>
            <a:ext cx="855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Assume all targets share the same latent time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F1AE0E-262C-2866-EF6B-AB0AB02A99C8}"/>
              </a:ext>
            </a:extLst>
          </p:cNvPr>
          <p:cNvSpPr txBox="1"/>
          <p:nvPr/>
        </p:nvSpPr>
        <p:spPr>
          <a:xfrm>
            <a:off x="157163" y="3303718"/>
            <a:ext cx="855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Assume all targets has different, specific latent time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C881F9-CA75-F8BC-3054-3CFAD754E1A5}"/>
              </a:ext>
            </a:extLst>
          </p:cNvPr>
          <p:cNvSpPr/>
          <p:nvPr/>
        </p:nvSpPr>
        <p:spPr>
          <a:xfrm>
            <a:off x="3145981" y="4434232"/>
            <a:ext cx="1356851" cy="10127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28C9F2-FB3D-3EFE-977E-5FE2EC5FDA64}"/>
              </a:ext>
            </a:extLst>
          </p:cNvPr>
          <p:cNvSpPr/>
          <p:nvPr/>
        </p:nvSpPr>
        <p:spPr>
          <a:xfrm>
            <a:off x="3145980" y="5532997"/>
            <a:ext cx="1356851" cy="1012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B6D583-8A9D-DE5B-E1A7-2C44AFE6B2D5}"/>
              </a:ext>
            </a:extLst>
          </p:cNvPr>
          <p:cNvSpPr txBox="1"/>
          <p:nvPr/>
        </p:nvSpPr>
        <p:spPr>
          <a:xfrm>
            <a:off x="3145980" y="5185453"/>
            <a:ext cx="120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Spliced</a:t>
            </a:r>
            <a:endParaRPr lang="en-D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89AFD-5B45-E502-6B48-B425ACC33585}"/>
              </a:ext>
            </a:extLst>
          </p:cNvPr>
          <p:cNvSpPr txBox="1"/>
          <p:nvPr/>
        </p:nvSpPr>
        <p:spPr>
          <a:xfrm>
            <a:off x="3145980" y="6237942"/>
            <a:ext cx="12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Unspliced</a:t>
            </a:r>
            <a:endParaRPr lang="en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CFF983A-A479-DC27-C593-30980EEBA009}"/>
              </a:ext>
            </a:extLst>
          </p:cNvPr>
          <p:cNvSpPr/>
          <p:nvPr/>
        </p:nvSpPr>
        <p:spPr>
          <a:xfrm>
            <a:off x="4814612" y="4570729"/>
            <a:ext cx="4045839" cy="174129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2F124E-09F1-F219-C318-37A1801B3751}"/>
              </a:ext>
            </a:extLst>
          </p:cNvPr>
          <p:cNvCxnSpPr>
            <a:cxnSpLocks/>
          </p:cNvCxnSpPr>
          <p:nvPr/>
        </p:nvCxnSpPr>
        <p:spPr>
          <a:xfrm flipV="1">
            <a:off x="833303" y="4321368"/>
            <a:ext cx="0" cy="931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FF9352-324B-E0B3-98A4-457271755301}"/>
              </a:ext>
            </a:extLst>
          </p:cNvPr>
          <p:cNvCxnSpPr>
            <a:cxnSpLocks/>
          </p:cNvCxnSpPr>
          <p:nvPr/>
        </p:nvCxnSpPr>
        <p:spPr>
          <a:xfrm flipV="1">
            <a:off x="833303" y="5252472"/>
            <a:ext cx="1749287" cy="154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D6235-ABC0-E00D-D94A-0EB219E197AA}"/>
              </a:ext>
            </a:extLst>
          </p:cNvPr>
          <p:cNvCxnSpPr>
            <a:cxnSpLocks/>
          </p:cNvCxnSpPr>
          <p:nvPr/>
        </p:nvCxnSpPr>
        <p:spPr>
          <a:xfrm flipV="1">
            <a:off x="833303" y="5580527"/>
            <a:ext cx="0" cy="931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61EA06-EF3C-75F4-D958-8E8E03124F2C}"/>
              </a:ext>
            </a:extLst>
          </p:cNvPr>
          <p:cNvCxnSpPr>
            <a:cxnSpLocks/>
          </p:cNvCxnSpPr>
          <p:nvPr/>
        </p:nvCxnSpPr>
        <p:spPr>
          <a:xfrm flipV="1">
            <a:off x="833303" y="6511631"/>
            <a:ext cx="1749287" cy="154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826AEAA6-E300-4064-63FC-BD434BEC0CF8}"/>
              </a:ext>
            </a:extLst>
          </p:cNvPr>
          <p:cNvSpPr/>
          <p:nvPr/>
        </p:nvSpPr>
        <p:spPr>
          <a:xfrm>
            <a:off x="884583" y="4416898"/>
            <a:ext cx="1480930" cy="792136"/>
          </a:xfrm>
          <a:custGeom>
            <a:avLst/>
            <a:gdLst>
              <a:gd name="connsiteX0" fmla="*/ 0 w 1480930"/>
              <a:gd name="connsiteY0" fmla="*/ 792136 h 792136"/>
              <a:gd name="connsiteX1" fmla="*/ 79513 w 1480930"/>
              <a:gd name="connsiteY1" fmla="*/ 424388 h 792136"/>
              <a:gd name="connsiteX2" fmla="*/ 79513 w 1480930"/>
              <a:gd name="connsiteY2" fmla="*/ 424388 h 792136"/>
              <a:gd name="connsiteX3" fmla="*/ 119269 w 1480930"/>
              <a:gd name="connsiteY3" fmla="*/ 255423 h 792136"/>
              <a:gd name="connsiteX4" fmla="*/ 188843 w 1480930"/>
              <a:gd name="connsiteY4" fmla="*/ 106336 h 792136"/>
              <a:gd name="connsiteX5" fmla="*/ 308113 w 1480930"/>
              <a:gd name="connsiteY5" fmla="*/ 26823 h 792136"/>
              <a:gd name="connsiteX6" fmla="*/ 427382 w 1480930"/>
              <a:gd name="connsiteY6" fmla="*/ 6945 h 792136"/>
              <a:gd name="connsiteX7" fmla="*/ 556591 w 1480930"/>
              <a:gd name="connsiteY7" fmla="*/ 136154 h 792136"/>
              <a:gd name="connsiteX8" fmla="*/ 636104 w 1480930"/>
              <a:gd name="connsiteY8" fmla="*/ 344875 h 792136"/>
              <a:gd name="connsiteX9" fmla="*/ 646043 w 1480930"/>
              <a:gd name="connsiteY9" fmla="*/ 474084 h 792136"/>
              <a:gd name="connsiteX10" fmla="*/ 675860 w 1480930"/>
              <a:gd name="connsiteY10" fmla="*/ 662927 h 792136"/>
              <a:gd name="connsiteX11" fmla="*/ 884582 w 1480930"/>
              <a:gd name="connsiteY11" fmla="*/ 742441 h 792136"/>
              <a:gd name="connsiteX12" fmla="*/ 1172817 w 1480930"/>
              <a:gd name="connsiteY12" fmla="*/ 742441 h 792136"/>
              <a:gd name="connsiteX13" fmla="*/ 1341782 w 1480930"/>
              <a:gd name="connsiteY13" fmla="*/ 742441 h 792136"/>
              <a:gd name="connsiteX14" fmla="*/ 1480930 w 1480930"/>
              <a:gd name="connsiteY14" fmla="*/ 742441 h 7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80930" h="792136">
                <a:moveTo>
                  <a:pt x="0" y="792136"/>
                </a:moveTo>
                <a:lnTo>
                  <a:pt x="79513" y="424388"/>
                </a:lnTo>
                <a:lnTo>
                  <a:pt x="79513" y="424388"/>
                </a:lnTo>
                <a:cubicBezTo>
                  <a:pt x="86139" y="396227"/>
                  <a:pt x="101047" y="308432"/>
                  <a:pt x="119269" y="255423"/>
                </a:cubicBezTo>
                <a:cubicBezTo>
                  <a:pt x="137491" y="202414"/>
                  <a:pt x="157369" y="144436"/>
                  <a:pt x="188843" y="106336"/>
                </a:cubicBezTo>
                <a:cubicBezTo>
                  <a:pt x="220317" y="68236"/>
                  <a:pt x="268357" y="43388"/>
                  <a:pt x="308113" y="26823"/>
                </a:cubicBezTo>
                <a:cubicBezTo>
                  <a:pt x="347870" y="10258"/>
                  <a:pt x="385969" y="-11277"/>
                  <a:pt x="427382" y="6945"/>
                </a:cubicBezTo>
                <a:cubicBezTo>
                  <a:pt x="468795" y="25167"/>
                  <a:pt x="521804" y="79832"/>
                  <a:pt x="556591" y="136154"/>
                </a:cubicBezTo>
                <a:cubicBezTo>
                  <a:pt x="591378" y="192476"/>
                  <a:pt x="621195" y="288553"/>
                  <a:pt x="636104" y="344875"/>
                </a:cubicBezTo>
                <a:cubicBezTo>
                  <a:pt x="651013" y="401197"/>
                  <a:pt x="639417" y="421075"/>
                  <a:pt x="646043" y="474084"/>
                </a:cubicBezTo>
                <a:cubicBezTo>
                  <a:pt x="652669" y="527093"/>
                  <a:pt x="636104" y="618201"/>
                  <a:pt x="675860" y="662927"/>
                </a:cubicBezTo>
                <a:cubicBezTo>
                  <a:pt x="715616" y="707653"/>
                  <a:pt x="801756" y="729189"/>
                  <a:pt x="884582" y="742441"/>
                </a:cubicBezTo>
                <a:cubicBezTo>
                  <a:pt x="967408" y="755693"/>
                  <a:pt x="1172817" y="742441"/>
                  <a:pt x="1172817" y="742441"/>
                </a:cubicBezTo>
                <a:lnTo>
                  <a:pt x="1341782" y="742441"/>
                </a:lnTo>
                <a:cubicBezTo>
                  <a:pt x="1393134" y="742441"/>
                  <a:pt x="1456082" y="744098"/>
                  <a:pt x="1480930" y="7424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628D4B84-7142-8DB5-E42A-D929F56F8A17}"/>
              </a:ext>
            </a:extLst>
          </p:cNvPr>
          <p:cNvSpPr/>
          <p:nvPr/>
        </p:nvSpPr>
        <p:spPr>
          <a:xfrm>
            <a:off x="904461" y="5611369"/>
            <a:ext cx="1848678" cy="830117"/>
          </a:xfrm>
          <a:custGeom>
            <a:avLst/>
            <a:gdLst>
              <a:gd name="connsiteX0" fmla="*/ 0 w 1848678"/>
              <a:gd name="connsiteY0" fmla="*/ 830117 h 830117"/>
              <a:gd name="connsiteX1" fmla="*/ 805069 w 1848678"/>
              <a:gd name="connsiteY1" fmla="*/ 810239 h 830117"/>
              <a:gd name="connsiteX2" fmla="*/ 983974 w 1848678"/>
              <a:gd name="connsiteY2" fmla="*/ 631335 h 830117"/>
              <a:gd name="connsiteX3" fmla="*/ 1033669 w 1848678"/>
              <a:gd name="connsiteY3" fmla="*/ 402735 h 830117"/>
              <a:gd name="connsiteX4" fmla="*/ 1053548 w 1848678"/>
              <a:gd name="connsiteY4" fmla="*/ 213891 h 830117"/>
              <a:gd name="connsiteX5" fmla="*/ 1143000 w 1848678"/>
              <a:gd name="connsiteY5" fmla="*/ 54865 h 830117"/>
              <a:gd name="connsiteX6" fmla="*/ 1311965 w 1848678"/>
              <a:gd name="connsiteY6" fmla="*/ 5170 h 830117"/>
              <a:gd name="connsiteX7" fmla="*/ 1490869 w 1848678"/>
              <a:gd name="connsiteY7" fmla="*/ 164196 h 830117"/>
              <a:gd name="connsiteX8" fmla="*/ 1550504 w 1848678"/>
              <a:gd name="connsiteY8" fmla="*/ 452430 h 830117"/>
              <a:gd name="connsiteX9" fmla="*/ 1550504 w 1848678"/>
              <a:gd name="connsiteY9" fmla="*/ 641274 h 830117"/>
              <a:gd name="connsiteX10" fmla="*/ 1639956 w 1848678"/>
              <a:gd name="connsiteY10" fmla="*/ 770483 h 830117"/>
              <a:gd name="connsiteX11" fmla="*/ 1848678 w 1848678"/>
              <a:gd name="connsiteY11" fmla="*/ 810239 h 83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8" h="830117">
                <a:moveTo>
                  <a:pt x="0" y="830117"/>
                </a:moveTo>
                <a:lnTo>
                  <a:pt x="805069" y="810239"/>
                </a:lnTo>
                <a:cubicBezTo>
                  <a:pt x="969065" y="777109"/>
                  <a:pt x="945874" y="699252"/>
                  <a:pt x="983974" y="631335"/>
                </a:cubicBezTo>
                <a:cubicBezTo>
                  <a:pt x="1022074" y="563418"/>
                  <a:pt x="1022073" y="472309"/>
                  <a:pt x="1033669" y="402735"/>
                </a:cubicBezTo>
                <a:cubicBezTo>
                  <a:pt x="1045265" y="333161"/>
                  <a:pt x="1035326" y="271869"/>
                  <a:pt x="1053548" y="213891"/>
                </a:cubicBezTo>
                <a:cubicBezTo>
                  <a:pt x="1071770" y="155913"/>
                  <a:pt x="1099931" y="89652"/>
                  <a:pt x="1143000" y="54865"/>
                </a:cubicBezTo>
                <a:cubicBezTo>
                  <a:pt x="1186069" y="20078"/>
                  <a:pt x="1253987" y="-13052"/>
                  <a:pt x="1311965" y="5170"/>
                </a:cubicBezTo>
                <a:cubicBezTo>
                  <a:pt x="1369943" y="23392"/>
                  <a:pt x="1451113" y="89653"/>
                  <a:pt x="1490869" y="164196"/>
                </a:cubicBezTo>
                <a:cubicBezTo>
                  <a:pt x="1530626" y="238739"/>
                  <a:pt x="1540565" y="372917"/>
                  <a:pt x="1550504" y="452430"/>
                </a:cubicBezTo>
                <a:cubicBezTo>
                  <a:pt x="1560443" y="531943"/>
                  <a:pt x="1535595" y="588265"/>
                  <a:pt x="1550504" y="641274"/>
                </a:cubicBezTo>
                <a:cubicBezTo>
                  <a:pt x="1565413" y="694283"/>
                  <a:pt x="1590260" y="742322"/>
                  <a:pt x="1639956" y="770483"/>
                </a:cubicBezTo>
                <a:cubicBezTo>
                  <a:pt x="1689652" y="798644"/>
                  <a:pt x="1807265" y="820178"/>
                  <a:pt x="1848678" y="81023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5C6124-9B5A-672D-43F0-E41198B03E32}"/>
                  </a:ext>
                </a:extLst>
              </p:cNvPr>
              <p:cNvSpPr txBox="1"/>
              <p:nvPr/>
            </p:nvSpPr>
            <p:spPr>
              <a:xfrm>
                <a:off x="696423" y="5248855"/>
                <a:ext cx="19799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𝑡𝑎𝑟𝑔𝑒𝑡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DE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5C6124-9B5A-672D-43F0-E41198B03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23" y="5248855"/>
                <a:ext cx="1979996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AF4099-8710-7FE7-3F98-4DFA9B4673C8}"/>
                  </a:ext>
                </a:extLst>
              </p:cNvPr>
              <p:cNvSpPr txBox="1"/>
              <p:nvPr/>
            </p:nvSpPr>
            <p:spPr>
              <a:xfrm>
                <a:off x="-1423780" y="6484119"/>
                <a:ext cx="60976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𝑡𝑎𝑟𝑔𝑒𝑡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AF4099-8710-7FE7-3F98-4DFA9B46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3780" y="6484119"/>
                <a:ext cx="6097656" cy="307777"/>
              </a:xfrm>
              <a:prstGeom prst="rect">
                <a:avLst/>
              </a:prstGeom>
              <a:blipFill>
                <a:blip r:embed="rId1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19BC1D47-9B89-277C-57C3-DEEEAA1C6EA0}"/>
              </a:ext>
            </a:extLst>
          </p:cNvPr>
          <p:cNvSpPr txBox="1"/>
          <p:nvPr/>
        </p:nvSpPr>
        <p:spPr>
          <a:xfrm rot="16200000">
            <a:off x="-208858" y="4401179"/>
            <a:ext cx="1720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dirty="0">
                <a:latin typeface="Arial" panose="020B0604020202020204" pitchFamily="34" charset="0"/>
                <a:cs typeface="Arial" panose="020B0604020202020204" pitchFamily="34" charset="0"/>
              </a:rPr>
              <a:t>TF1 Expression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BF76B4-83B0-3374-1357-EEA1D5A46DE5}"/>
              </a:ext>
            </a:extLst>
          </p:cNvPr>
          <p:cNvSpPr txBox="1"/>
          <p:nvPr/>
        </p:nvSpPr>
        <p:spPr>
          <a:xfrm rot="16200000">
            <a:off x="-208858" y="5647461"/>
            <a:ext cx="1720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dirty="0">
                <a:latin typeface="Arial" panose="020B0604020202020204" pitchFamily="34" charset="0"/>
                <a:cs typeface="Arial" panose="020B0604020202020204" pitchFamily="34" charset="0"/>
              </a:rPr>
              <a:t>TF1 Expression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CFA90E7-304D-063A-5291-60B67990C70D}"/>
              </a:ext>
            </a:extLst>
          </p:cNvPr>
          <p:cNvSpPr/>
          <p:nvPr/>
        </p:nvSpPr>
        <p:spPr>
          <a:xfrm>
            <a:off x="5138586" y="5411627"/>
            <a:ext cx="664809" cy="782292"/>
          </a:xfrm>
          <a:prstGeom prst="rect">
            <a:avLst/>
          </a:prstGeom>
          <a:solidFill>
            <a:srgbClr val="FF0000"/>
          </a:solidFill>
          <a:ln>
            <a:solidFill>
              <a:srgbClr val="F1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08D7C06-C11F-D0E3-D1D2-2530428BF720}"/>
              </a:ext>
            </a:extLst>
          </p:cNvPr>
          <p:cNvSpPr/>
          <p:nvPr/>
        </p:nvSpPr>
        <p:spPr>
          <a:xfrm>
            <a:off x="5315282" y="5240927"/>
            <a:ext cx="664809" cy="782292"/>
          </a:xfrm>
          <a:prstGeom prst="rect">
            <a:avLst/>
          </a:prstGeom>
          <a:solidFill>
            <a:srgbClr val="FFC000"/>
          </a:solidFill>
          <a:ln>
            <a:solidFill>
              <a:srgbClr val="F1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B68B6BA-84D9-084E-A062-49D74EDB7B8C}"/>
              </a:ext>
            </a:extLst>
          </p:cNvPr>
          <p:cNvSpPr/>
          <p:nvPr/>
        </p:nvSpPr>
        <p:spPr>
          <a:xfrm>
            <a:off x="5553193" y="5070227"/>
            <a:ext cx="664809" cy="782292"/>
          </a:xfrm>
          <a:prstGeom prst="rect">
            <a:avLst/>
          </a:prstGeom>
          <a:solidFill>
            <a:srgbClr val="92D051"/>
          </a:solidFill>
          <a:ln>
            <a:solidFill>
              <a:srgbClr val="F1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F6777F-5BBF-431F-ACCF-87C5B79A212C}"/>
              </a:ext>
            </a:extLst>
          </p:cNvPr>
          <p:cNvSpPr/>
          <p:nvPr/>
        </p:nvSpPr>
        <p:spPr>
          <a:xfrm>
            <a:off x="5749068" y="4873254"/>
            <a:ext cx="664809" cy="782292"/>
          </a:xfrm>
          <a:prstGeom prst="rect">
            <a:avLst/>
          </a:prstGeom>
          <a:solidFill>
            <a:srgbClr val="05B0F0"/>
          </a:solidFill>
          <a:ln>
            <a:solidFill>
              <a:srgbClr val="F1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AF525E-1AB9-F3F1-2470-D97FF2CF8F95}"/>
                  </a:ext>
                </a:extLst>
              </p:cNvPr>
              <p:cNvSpPr txBox="1"/>
              <p:nvPr/>
            </p:nvSpPr>
            <p:spPr>
              <a:xfrm flipH="1">
                <a:off x="4842446" y="5954922"/>
                <a:ext cx="7689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AF525E-1AB9-F3F1-2470-D97FF2CF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42446" y="5954922"/>
                <a:ext cx="768977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F542122-5A75-DF23-6E49-3A6D51A445EF}"/>
                  </a:ext>
                </a:extLst>
              </p:cNvPr>
              <p:cNvSpPr txBox="1"/>
              <p:nvPr/>
            </p:nvSpPr>
            <p:spPr>
              <a:xfrm>
                <a:off x="2049585" y="5681399"/>
                <a:ext cx="68108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𝝓</m:t>
                      </m:r>
                    </m:oMath>
                  </m:oMathPara>
                </a14:m>
                <a:endParaRPr lang="en-DE" sz="18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F542122-5A75-DF23-6E49-3A6D51A4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85" y="5681399"/>
                <a:ext cx="6810866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A7CDB2-DDD7-B954-07EE-52FBD96A8A2A}"/>
                  </a:ext>
                </a:extLst>
              </p:cNvPr>
              <p:cNvSpPr txBox="1"/>
              <p:nvPr/>
            </p:nvSpPr>
            <p:spPr>
              <a:xfrm>
                <a:off x="5599226" y="5574473"/>
                <a:ext cx="991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A7CDB2-DDD7-B954-07EE-52FBD96A8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226" y="5574473"/>
                <a:ext cx="99194" cy="276999"/>
              </a:xfrm>
              <a:prstGeom prst="rect">
                <a:avLst/>
              </a:prstGeom>
              <a:blipFill>
                <a:blip r:embed="rId16"/>
                <a:stretch>
                  <a:fillRect l="-62500" r="-7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F09D8C-ECCB-FEA0-6116-13F534012F26}"/>
                  </a:ext>
                </a:extLst>
              </p:cNvPr>
              <p:cNvSpPr txBox="1"/>
              <p:nvPr/>
            </p:nvSpPr>
            <p:spPr>
              <a:xfrm>
                <a:off x="5790031" y="5390519"/>
                <a:ext cx="1317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F09D8C-ECCB-FEA0-6116-13F53401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1" y="5390519"/>
                <a:ext cx="131703" cy="276999"/>
              </a:xfrm>
              <a:prstGeom prst="rect">
                <a:avLst/>
              </a:prstGeom>
              <a:blipFill>
                <a:blip r:embed="rId17"/>
                <a:stretch>
                  <a:fillRect l="-63636" r="-81818"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6F3E5FE-E90F-90ED-F049-B41B82C0B601}"/>
                  </a:ext>
                </a:extLst>
              </p:cNvPr>
              <p:cNvSpPr txBox="1"/>
              <p:nvPr/>
            </p:nvSpPr>
            <p:spPr>
              <a:xfrm>
                <a:off x="5495810" y="4624015"/>
                <a:ext cx="48428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TFs</a:t>
                </a:r>
                <a:endParaRPr lang="en-D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6F3E5FE-E90F-90ED-F049-B41B82C0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10" y="4624015"/>
                <a:ext cx="484281" cy="184666"/>
              </a:xfrm>
              <a:prstGeom prst="rect">
                <a:avLst/>
              </a:prstGeom>
              <a:blipFill>
                <a:blip r:embed="rId18"/>
                <a:stretch>
                  <a:fillRect l="-10256" t="-33333" r="-2564" b="-4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06F5F9A-97C3-A59B-B330-4F9FD2925E1C}"/>
                  </a:ext>
                </a:extLst>
              </p:cNvPr>
              <p:cNvSpPr txBox="1"/>
              <p:nvPr/>
            </p:nvSpPr>
            <p:spPr>
              <a:xfrm rot="16200000">
                <a:off x="4629192" y="5394232"/>
                <a:ext cx="69481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Targets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06F5F9A-97C3-A59B-B330-4F9FD2925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29192" y="5394232"/>
                <a:ext cx="694814" cy="184666"/>
              </a:xfrm>
              <a:prstGeom prst="rect">
                <a:avLst/>
              </a:prstGeom>
              <a:blipFill>
                <a:blip r:embed="rId19"/>
                <a:stretch>
                  <a:fillRect l="-25000" t="-7143" r="-50000" b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F24A9-E50D-059D-239E-6D1392D6AA84}"/>
                  </a:ext>
                </a:extLst>
              </p:cNvPr>
              <p:cNvSpPr txBox="1"/>
              <p:nvPr/>
            </p:nvSpPr>
            <p:spPr>
              <a:xfrm>
                <a:off x="6030190" y="5845668"/>
                <a:ext cx="2841227" cy="310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DE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F24A9-E50D-059D-239E-6D1392D6A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90" y="5845668"/>
                <a:ext cx="2841227" cy="310021"/>
              </a:xfrm>
              <a:prstGeom prst="rect">
                <a:avLst/>
              </a:prstGeom>
              <a:blipFill>
                <a:blip r:embed="rId2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9B7C3F72-4652-0C10-0E4A-3C14305E92A3}"/>
              </a:ext>
            </a:extLst>
          </p:cNvPr>
          <p:cNvSpPr/>
          <p:nvPr/>
        </p:nvSpPr>
        <p:spPr>
          <a:xfrm>
            <a:off x="4884266" y="4179974"/>
            <a:ext cx="1664959" cy="236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647BE2-0A9A-B8D6-B7BC-832B6E699C5D}"/>
                  </a:ext>
                </a:extLst>
              </p:cNvPr>
              <p:cNvSpPr txBox="1"/>
              <p:nvPr/>
            </p:nvSpPr>
            <p:spPr>
              <a:xfrm>
                <a:off x="5599226" y="4156166"/>
                <a:ext cx="991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647BE2-0A9A-B8D6-B7BC-832B6E699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226" y="4156166"/>
                <a:ext cx="99194" cy="276999"/>
              </a:xfrm>
              <a:prstGeom prst="rect">
                <a:avLst/>
              </a:prstGeom>
              <a:blipFill>
                <a:blip r:embed="rId21"/>
                <a:stretch>
                  <a:fillRect l="-75000" r="-75000" b="-45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4899C69-CAF4-EFE7-593D-E21BE6877550}"/>
                  </a:ext>
                </a:extLst>
              </p:cNvPr>
              <p:cNvSpPr txBox="1"/>
              <p:nvPr/>
            </p:nvSpPr>
            <p:spPr>
              <a:xfrm>
                <a:off x="5369338" y="3929058"/>
                <a:ext cx="69481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Targets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4899C69-CAF4-EFE7-593D-E21BE687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338" y="3929058"/>
                <a:ext cx="694814" cy="184666"/>
              </a:xfrm>
              <a:prstGeom prst="rect">
                <a:avLst/>
              </a:prstGeom>
              <a:blipFill>
                <a:blip r:embed="rId22"/>
                <a:stretch>
                  <a:fillRect l="-7143" t="-26667" r="-7143" b="-5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A3E445E-7C61-C3F4-AFDB-7A0F9582915C}"/>
              </a:ext>
            </a:extLst>
          </p:cNvPr>
          <p:cNvCxnSpPr>
            <a:cxnSpLocks/>
          </p:cNvCxnSpPr>
          <p:nvPr/>
        </p:nvCxnSpPr>
        <p:spPr>
          <a:xfrm>
            <a:off x="5618969" y="4448054"/>
            <a:ext cx="0" cy="133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CC90C6F-A1EB-084D-1742-9B83C44F33BE}"/>
              </a:ext>
            </a:extLst>
          </p:cNvPr>
          <p:cNvSpPr/>
          <p:nvPr/>
        </p:nvSpPr>
        <p:spPr>
          <a:xfrm>
            <a:off x="6667113" y="4875496"/>
            <a:ext cx="664809" cy="782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6D5B58-FBE9-A039-C9F2-D4C8D8AF1891}"/>
                  </a:ext>
                </a:extLst>
              </p:cNvPr>
              <p:cNvSpPr/>
              <p:nvPr/>
            </p:nvSpPr>
            <p:spPr>
              <a:xfrm>
                <a:off x="7657770" y="4874932"/>
                <a:ext cx="664809" cy="78229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D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6D5B58-FBE9-A039-C9F2-D4C8D8AF1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770" y="4874932"/>
                <a:ext cx="664809" cy="78229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66CB1FB-9142-8D21-C9B8-027091FEBBEC}"/>
                  </a:ext>
                </a:extLst>
              </p:cNvPr>
              <p:cNvSpPr txBox="1"/>
              <p:nvPr/>
            </p:nvSpPr>
            <p:spPr>
              <a:xfrm>
                <a:off x="6474298" y="5081411"/>
                <a:ext cx="1050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66CB1FB-9142-8D21-C9B8-027091FEB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298" y="5081411"/>
                <a:ext cx="1050438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588F551-9C74-7419-E5A0-156BBDCEFCD0}"/>
                  </a:ext>
                </a:extLst>
              </p:cNvPr>
              <p:cNvSpPr txBox="1"/>
              <p:nvPr/>
            </p:nvSpPr>
            <p:spPr>
              <a:xfrm>
                <a:off x="7434367" y="5127156"/>
                <a:ext cx="155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588F551-9C74-7419-E5A0-156BBDCEF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67" y="5127156"/>
                <a:ext cx="155491" cy="276999"/>
              </a:xfrm>
              <a:prstGeom prst="rect">
                <a:avLst/>
              </a:prstGeom>
              <a:blipFill>
                <a:blip r:embed="rId25"/>
                <a:stretch>
                  <a:fillRect l="-15385" r="-1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C881800-0FD4-EABA-7850-A47947BD1484}"/>
              </a:ext>
            </a:extLst>
          </p:cNvPr>
          <p:cNvSpPr txBox="1"/>
          <p:nvPr/>
        </p:nvSpPr>
        <p:spPr>
          <a:xfrm>
            <a:off x="6760513" y="4643678"/>
            <a:ext cx="16861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Element wise product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37BBFEE-400B-260B-744F-2B9C1C3C03C9}"/>
              </a:ext>
            </a:extLst>
          </p:cNvPr>
          <p:cNvSpPr/>
          <p:nvPr/>
        </p:nvSpPr>
        <p:spPr>
          <a:xfrm>
            <a:off x="4443807" y="1398745"/>
            <a:ext cx="228019" cy="782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50CD837-C583-3573-0BB4-57B912BBB93D}"/>
                  </a:ext>
                </a:extLst>
              </p:cNvPr>
              <p:cNvSpPr txBox="1"/>
              <p:nvPr/>
            </p:nvSpPr>
            <p:spPr>
              <a:xfrm>
                <a:off x="4068144" y="1614788"/>
                <a:ext cx="1050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50CD837-C583-3573-0BB4-57B912BB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44" y="1614788"/>
                <a:ext cx="105043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69690EC-C526-489A-9794-4133D0EE6AAC}"/>
              </a:ext>
            </a:extLst>
          </p:cNvPr>
          <p:cNvSpPr txBox="1"/>
          <p:nvPr/>
        </p:nvSpPr>
        <p:spPr>
          <a:xfrm rot="16200000">
            <a:off x="4511405" y="1706062"/>
            <a:ext cx="6948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A15B4E7-19DB-AAFA-EE4D-6B52E1339A55}"/>
              </a:ext>
            </a:extLst>
          </p:cNvPr>
          <p:cNvSpPr/>
          <p:nvPr/>
        </p:nvSpPr>
        <p:spPr>
          <a:xfrm>
            <a:off x="2753139" y="2797385"/>
            <a:ext cx="240153" cy="236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2AE3691-ED98-54D4-7ECB-671A2AD45E1B}"/>
                  </a:ext>
                </a:extLst>
              </p:cNvPr>
              <p:cNvSpPr txBox="1"/>
              <p:nvPr/>
            </p:nvSpPr>
            <p:spPr>
              <a:xfrm>
                <a:off x="2823618" y="2777346"/>
                <a:ext cx="991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2AE3691-ED98-54D4-7ECB-671A2AD4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18" y="2777346"/>
                <a:ext cx="99194" cy="276999"/>
              </a:xfrm>
              <a:prstGeom prst="rect">
                <a:avLst/>
              </a:prstGeom>
              <a:blipFill>
                <a:blip r:embed="rId27"/>
                <a:stretch>
                  <a:fillRect l="-75000" r="-75000"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A3DB817-5C0C-4CCF-D299-68EDE77F6247}"/>
              </a:ext>
            </a:extLst>
          </p:cNvPr>
          <p:cNvCxnSpPr>
            <a:cxnSpLocks/>
          </p:cNvCxnSpPr>
          <p:nvPr/>
        </p:nvCxnSpPr>
        <p:spPr>
          <a:xfrm flipV="1">
            <a:off x="2903129" y="2592683"/>
            <a:ext cx="0" cy="167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E12304E-F965-A4B2-C830-04A7D68F3398}"/>
              </a:ext>
            </a:extLst>
          </p:cNvPr>
          <p:cNvSpPr/>
          <p:nvPr/>
        </p:nvSpPr>
        <p:spPr>
          <a:xfrm>
            <a:off x="9921454" y="5014135"/>
            <a:ext cx="121298" cy="1012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81A0261-1D23-5460-DC13-C3898C5AF6B4}"/>
                  </a:ext>
                </a:extLst>
              </p:cNvPr>
              <p:cNvSpPr txBox="1"/>
              <p:nvPr/>
            </p:nvSpPr>
            <p:spPr>
              <a:xfrm>
                <a:off x="9742365" y="4759369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2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81A0261-1D23-5460-DC13-C3898C5AF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365" y="4759369"/>
                <a:ext cx="298580" cy="276999"/>
              </a:xfrm>
              <a:prstGeom prst="rect">
                <a:avLst/>
              </a:prstGeom>
              <a:blipFill>
                <a:blip r:embed="rId28"/>
                <a:stretch>
                  <a:fillRect r="-54167"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C5A232-D54E-D804-90D5-47ADA7541E4B}"/>
              </a:ext>
            </a:extLst>
          </p:cNvPr>
          <p:cNvCxnSpPr>
            <a:cxnSpLocks/>
          </p:cNvCxnSpPr>
          <p:nvPr/>
        </p:nvCxnSpPr>
        <p:spPr>
          <a:xfrm flipV="1">
            <a:off x="10140404" y="5425629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B6B534A-B866-799C-8C2B-5DB2485E86B6}"/>
                  </a:ext>
                </a:extLst>
              </p:cNvPr>
              <p:cNvSpPr txBox="1"/>
              <p:nvPr/>
            </p:nvSpPr>
            <p:spPr>
              <a:xfrm>
                <a:off x="10411598" y="5066643"/>
                <a:ext cx="827613" cy="775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B6B534A-B866-799C-8C2B-5DB2485E8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598" y="5066643"/>
                <a:ext cx="827613" cy="775212"/>
              </a:xfrm>
              <a:prstGeom prst="rect">
                <a:avLst/>
              </a:prstGeom>
              <a:blipFill>
                <a:blip r:embed="rId29"/>
                <a:stretch>
                  <a:fillRect l="-4478" r="-7463" b="-48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D48BB2AB-E600-FD1D-CC5D-0492B0ABC624}"/>
              </a:ext>
            </a:extLst>
          </p:cNvPr>
          <p:cNvSpPr/>
          <p:nvPr/>
        </p:nvSpPr>
        <p:spPr>
          <a:xfrm>
            <a:off x="9184425" y="4752643"/>
            <a:ext cx="2446672" cy="13886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C6D6E5-295B-74AD-601B-D5F762128C9A}"/>
              </a:ext>
            </a:extLst>
          </p:cNvPr>
          <p:cNvSpPr txBox="1"/>
          <p:nvPr/>
        </p:nvSpPr>
        <p:spPr>
          <a:xfrm>
            <a:off x="9238656" y="4412494"/>
            <a:ext cx="233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Velocity Encoder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28A603-2538-1863-F175-7308BFEB290E}"/>
                  </a:ext>
                </a:extLst>
              </p:cNvPr>
              <p:cNvSpPr txBox="1"/>
              <p:nvPr/>
            </p:nvSpPr>
            <p:spPr>
              <a:xfrm rot="16200000">
                <a:off x="4555027" y="1618106"/>
                <a:ext cx="63975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TFs</a:t>
                </a:r>
                <a:endParaRPr lang="en-DE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28A603-2538-1863-F175-7308BFEB2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5027" y="1618106"/>
                <a:ext cx="639751" cy="184666"/>
              </a:xfrm>
              <a:prstGeom prst="rect">
                <a:avLst/>
              </a:prstGeom>
              <a:blipFill>
                <a:blip r:embed="rId30"/>
                <a:stretch>
                  <a:fillRect l="-25000" r="-37500" b="-980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11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09A01-DF31-2F92-84EA-A2196AB5D544}"/>
              </a:ext>
            </a:extLst>
          </p:cNvPr>
          <p:cNvSpPr txBox="1"/>
          <p:nvPr/>
        </p:nvSpPr>
        <p:spPr>
          <a:xfrm>
            <a:off x="609937" y="217275"/>
            <a:ext cx="101892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latin typeface="Arial Rounded MT Bold" panose="020F0704030504030204" pitchFamily="34" charset="77"/>
                <a:cs typeface="Arial" panose="020B0604020202020204" pitchFamily="34" charset="0"/>
              </a:rPr>
              <a:t>Estimation procedure:</a:t>
            </a:r>
            <a:endParaRPr lang="en-DE" sz="2000" dirty="0"/>
          </a:p>
          <a:p>
            <a:r>
              <a:rPr lang="en-US" altLang="zh-CN" sz="2000" dirty="0"/>
              <a:t>1</a:t>
            </a:r>
            <a:r>
              <a:rPr lang="en-DE" sz="2000" dirty="0"/>
              <a:t>. Interpolate the dynamics of the regulators use top-down manner (emulators) using parametric function (RBF) or Gaussian process.</a:t>
            </a:r>
          </a:p>
          <a:p>
            <a:endParaRPr lang="en-DE" sz="2000" dirty="0"/>
          </a:p>
          <a:p>
            <a:endParaRPr lang="en-DE" sz="2000" dirty="0"/>
          </a:p>
          <a:p>
            <a:endParaRPr lang="en-DE" sz="2000" dirty="0"/>
          </a:p>
          <a:p>
            <a:endParaRPr lang="en-DE" sz="2000" dirty="0"/>
          </a:p>
          <a:p>
            <a:r>
              <a:rPr lang="en-US" altLang="zh-CN" sz="2000" dirty="0"/>
              <a:t>2</a:t>
            </a:r>
            <a:r>
              <a:rPr lang="en-DE" sz="2000" dirty="0"/>
              <a:t>. For each subsystem, estimate kinetic parameter and regulatory parameters</a:t>
            </a:r>
          </a:p>
          <a:p>
            <a:endParaRPr lang="en-DE" sz="2000" dirty="0"/>
          </a:p>
          <a:p>
            <a:endParaRPr lang="en-DE" sz="2000" dirty="0"/>
          </a:p>
          <a:p>
            <a:endParaRPr lang="en-DE" sz="2000" dirty="0"/>
          </a:p>
          <a:p>
            <a:endParaRPr lang="en-DE" sz="2000" dirty="0"/>
          </a:p>
          <a:p>
            <a:endParaRPr lang="en-DE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A6D8C6-407A-A115-F207-08DA9865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363" y="1218156"/>
            <a:ext cx="3403706" cy="633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7C9E6-586E-599E-E2F4-F948F233C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369" y="1851950"/>
            <a:ext cx="3286400" cy="557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A8F177-2DAB-65CE-FD0E-DC6A6910B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2938409"/>
            <a:ext cx="7505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1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11C52-5827-46DF-3C19-8C67E2647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6" t="14132" r="9275" b="4912"/>
          <a:stretch/>
        </p:blipFill>
        <p:spPr>
          <a:xfrm>
            <a:off x="367788" y="616267"/>
            <a:ext cx="7311144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497FC-8AD6-9E53-40CF-FBBB0FD7F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8" t="39826" r="38884" b="22546"/>
          <a:stretch/>
        </p:blipFill>
        <p:spPr>
          <a:xfrm>
            <a:off x="7444226" y="983933"/>
            <a:ext cx="4188050" cy="255936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8B8B9B-0F51-9EED-4F4A-BE95C8BD6A79}"/>
              </a:ext>
            </a:extLst>
          </p:cNvPr>
          <p:cNvSpPr/>
          <p:nvPr/>
        </p:nvSpPr>
        <p:spPr>
          <a:xfrm>
            <a:off x="7986131" y="4136914"/>
            <a:ext cx="3085484" cy="144491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A8EB23-AF3B-74AE-5EBE-92344964F2AC}"/>
                  </a:ext>
                </a:extLst>
              </p:cNvPr>
              <p:cNvSpPr txBox="1"/>
              <p:nvPr/>
            </p:nvSpPr>
            <p:spPr>
              <a:xfrm>
                <a:off x="8184390" y="4294890"/>
                <a:ext cx="1557542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A8EB23-AF3B-74AE-5EBE-92344964F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90" y="4294890"/>
                <a:ext cx="1557542" cy="508281"/>
              </a:xfrm>
              <a:prstGeom prst="rect">
                <a:avLst/>
              </a:prstGeom>
              <a:blipFill>
                <a:blip r:embed="rId4"/>
                <a:stretch>
                  <a:fillRect l="-1613" t="-173171" r="-12097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0094E5-2D9C-12EA-4897-455F85A92A52}"/>
                  </a:ext>
                </a:extLst>
              </p:cNvPr>
              <p:cNvSpPr txBox="1"/>
              <p:nvPr/>
            </p:nvSpPr>
            <p:spPr>
              <a:xfrm>
                <a:off x="8197043" y="4822974"/>
                <a:ext cx="1493679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0094E5-2D9C-12EA-4897-455F85A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043" y="4822974"/>
                <a:ext cx="1493679" cy="508281"/>
              </a:xfrm>
              <a:prstGeom prst="rect">
                <a:avLst/>
              </a:prstGeom>
              <a:blipFill>
                <a:blip r:embed="rId5"/>
                <a:stretch>
                  <a:fillRect l="-1681" t="-166667" r="-13445" b="-235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8091FE9-729D-73F0-C515-1D9BEAEE0C3E}"/>
              </a:ext>
            </a:extLst>
          </p:cNvPr>
          <p:cNvSpPr txBox="1"/>
          <p:nvPr/>
        </p:nvSpPr>
        <p:spPr>
          <a:xfrm>
            <a:off x="8197043" y="3835534"/>
            <a:ext cx="2500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Numerical Solver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E5FE8E-BF6C-382C-96FE-0370C5EC1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428" y="4650719"/>
            <a:ext cx="373826" cy="542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45B0B-88B2-0B01-9B63-61587C04F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5850" y="4509861"/>
            <a:ext cx="356393" cy="520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B3F36F-E434-0015-5152-C2879C62F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2703" y="4329211"/>
            <a:ext cx="340698" cy="494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D7D53-58A3-0C56-B8C2-C261B6BA1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5079" y="4238353"/>
            <a:ext cx="350135" cy="511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3E516F-D131-917D-327B-EE612CE452EF}"/>
              </a:ext>
            </a:extLst>
          </p:cNvPr>
          <p:cNvSpPr txBox="1"/>
          <p:nvPr/>
        </p:nvSpPr>
        <p:spPr>
          <a:xfrm>
            <a:off x="9345081" y="5226284"/>
            <a:ext cx="1979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 dirty="0">
                <a:latin typeface="Arial" panose="020B0604020202020204" pitchFamily="34" charset="0"/>
                <a:cs typeface="Arial" panose="020B0604020202020204" pitchFamily="34" charset="0"/>
              </a:rPr>
              <a:t>Parallel ODE solver</a:t>
            </a:r>
          </a:p>
        </p:txBody>
      </p:sp>
    </p:spTree>
    <p:extLst>
      <p:ext uri="{BB962C8B-B14F-4D97-AF65-F5344CB8AC3E}">
        <p14:creationId xmlns:p14="http://schemas.microsoft.com/office/powerpoint/2010/main" val="59640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71AB03-872A-0280-B50F-01C01E5CC297}"/>
              </a:ext>
            </a:extLst>
          </p:cNvPr>
          <p:cNvSpPr txBox="1"/>
          <p:nvPr/>
        </p:nvSpPr>
        <p:spPr>
          <a:xfrm>
            <a:off x="211873" y="234176"/>
            <a:ext cx="588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latin typeface="Arial" panose="020B0604020202020204" pitchFamily="34" charset="0"/>
                <a:cs typeface="Arial" panose="020B0604020202020204" pitchFamily="34" charset="0"/>
              </a:rPr>
              <a:t>RegVelo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: Decouple the network through Modularization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17A34-FFF8-7433-C2B9-88C3481B30BD}"/>
              </a:ext>
            </a:extLst>
          </p:cNvPr>
          <p:cNvSpPr/>
          <p:nvPr/>
        </p:nvSpPr>
        <p:spPr>
          <a:xfrm>
            <a:off x="716302" y="1847160"/>
            <a:ext cx="1356851" cy="10127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1AF538-6FC6-07EA-C98A-65B65C8EAB4E}"/>
              </a:ext>
            </a:extLst>
          </p:cNvPr>
          <p:cNvSpPr/>
          <p:nvPr/>
        </p:nvSpPr>
        <p:spPr>
          <a:xfrm>
            <a:off x="716301" y="2945925"/>
            <a:ext cx="1356851" cy="1012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FD4C6-D9CF-894B-66DB-D7D20CECA6B0}"/>
              </a:ext>
            </a:extLst>
          </p:cNvPr>
          <p:cNvSpPr txBox="1"/>
          <p:nvPr/>
        </p:nvSpPr>
        <p:spPr>
          <a:xfrm>
            <a:off x="716301" y="2598381"/>
            <a:ext cx="120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Spliced</a:t>
            </a:r>
            <a:endParaRPr lang="en-D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920FF-61CF-46B4-0A7F-91A6B0E4E45C}"/>
              </a:ext>
            </a:extLst>
          </p:cNvPr>
          <p:cNvSpPr txBox="1"/>
          <p:nvPr/>
        </p:nvSpPr>
        <p:spPr>
          <a:xfrm>
            <a:off x="716301" y="3650870"/>
            <a:ext cx="12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Unspliced</a:t>
            </a:r>
            <a:endParaRPr lang="en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FA775F9-2FD9-4043-BC01-0FB7569C95DB}"/>
              </a:ext>
            </a:extLst>
          </p:cNvPr>
          <p:cNvCxnSpPr>
            <a:cxnSpLocks/>
          </p:cNvCxnSpPr>
          <p:nvPr/>
        </p:nvCxnSpPr>
        <p:spPr>
          <a:xfrm>
            <a:off x="2073152" y="2910973"/>
            <a:ext cx="741729" cy="73989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rapezium 9">
            <a:extLst>
              <a:ext uri="{FF2B5EF4-FFF2-40B4-BE49-F238E27FC236}">
                <a16:creationId xmlns:a16="http://schemas.microsoft.com/office/drawing/2014/main" id="{12ABBDAE-06E4-2FCB-2BB4-D99A0FD07622}"/>
              </a:ext>
            </a:extLst>
          </p:cNvPr>
          <p:cNvSpPr/>
          <p:nvPr/>
        </p:nvSpPr>
        <p:spPr>
          <a:xfrm rot="5400000">
            <a:off x="3006579" y="3267266"/>
            <a:ext cx="1194319" cy="929378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C18EB6-75C6-D596-7139-4AD6470DDA87}"/>
              </a:ext>
            </a:extLst>
          </p:cNvPr>
          <p:cNvSpPr/>
          <p:nvPr/>
        </p:nvSpPr>
        <p:spPr>
          <a:xfrm>
            <a:off x="4186954" y="3383848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EA0E8-8340-20C9-D2BA-1189FC5EC7A1}"/>
              </a:ext>
            </a:extLst>
          </p:cNvPr>
          <p:cNvSpPr/>
          <p:nvPr/>
        </p:nvSpPr>
        <p:spPr>
          <a:xfrm>
            <a:off x="4186954" y="3784593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552EEC-57F0-E026-75E4-ADB15DFE931D}"/>
                  </a:ext>
                </a:extLst>
              </p:cNvPr>
              <p:cNvSpPr txBox="1"/>
              <p:nvPr/>
            </p:nvSpPr>
            <p:spPr>
              <a:xfrm>
                <a:off x="4249495" y="3389950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552EEC-57F0-E026-75E4-ADB15DFE9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495" y="3389950"/>
                <a:ext cx="298580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45ABE-CFE2-4BFE-DFC1-7A4C03EBF757}"/>
                  </a:ext>
                </a:extLst>
              </p:cNvPr>
              <p:cNvSpPr txBox="1"/>
              <p:nvPr/>
            </p:nvSpPr>
            <p:spPr>
              <a:xfrm>
                <a:off x="4249495" y="3804758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45ABE-CFE2-4BFE-DFC1-7A4C03EBF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495" y="3804758"/>
                <a:ext cx="29858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ium 14">
            <a:extLst>
              <a:ext uri="{FF2B5EF4-FFF2-40B4-BE49-F238E27FC236}">
                <a16:creationId xmlns:a16="http://schemas.microsoft.com/office/drawing/2014/main" id="{37280166-043D-36F5-810A-76E69AAE94D4}"/>
              </a:ext>
            </a:extLst>
          </p:cNvPr>
          <p:cNvSpPr/>
          <p:nvPr/>
        </p:nvSpPr>
        <p:spPr>
          <a:xfrm rot="16200000">
            <a:off x="5803493" y="3414769"/>
            <a:ext cx="745423" cy="587943"/>
          </a:xfrm>
          <a:prstGeom prst="trapezoid">
            <a:avLst>
              <a:gd name="adj" fmla="val 33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97470B-E0D7-972F-8FC5-366200502B34}"/>
              </a:ext>
            </a:extLst>
          </p:cNvPr>
          <p:cNvCxnSpPr/>
          <p:nvPr/>
        </p:nvCxnSpPr>
        <p:spPr>
          <a:xfrm>
            <a:off x="4533155" y="3719661"/>
            <a:ext cx="3172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4440D1-321B-4E6A-5265-D3383984E4DB}"/>
                  </a:ext>
                </a:extLst>
              </p:cNvPr>
              <p:cNvSpPr/>
              <p:nvPr/>
            </p:nvSpPr>
            <p:spPr>
              <a:xfrm>
                <a:off x="5895484" y="1631872"/>
                <a:ext cx="328843" cy="33822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4440D1-321B-4E6A-5265-D3383984E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84" y="1631872"/>
                <a:ext cx="328843" cy="338221"/>
              </a:xfrm>
              <a:prstGeom prst="rect">
                <a:avLst/>
              </a:prstGeom>
              <a:blipFill>
                <a:blip r:embed="rId4"/>
                <a:stretch>
                  <a:fillRect l="-10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8FA37F4-3751-D5DA-39DF-0E30A34297C6}"/>
              </a:ext>
            </a:extLst>
          </p:cNvPr>
          <p:cNvSpPr/>
          <p:nvPr/>
        </p:nvSpPr>
        <p:spPr>
          <a:xfrm>
            <a:off x="6877216" y="1661522"/>
            <a:ext cx="121298" cy="1012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ED5F00-656F-25C7-67B0-86C0FBCB11E7}"/>
                  </a:ext>
                </a:extLst>
              </p:cNvPr>
              <p:cNvSpPr txBox="1"/>
              <p:nvPr/>
            </p:nvSpPr>
            <p:spPr>
              <a:xfrm>
                <a:off x="6788539" y="1416197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ED5F00-656F-25C7-67B0-86C0FBCB1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539" y="1416197"/>
                <a:ext cx="2985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20B9C1-0C70-8553-40BA-73E2DAAD61CA}"/>
              </a:ext>
            </a:extLst>
          </p:cNvPr>
          <p:cNvCxnSpPr>
            <a:cxnSpLocks/>
          </p:cNvCxnSpPr>
          <p:nvPr/>
        </p:nvCxnSpPr>
        <p:spPr>
          <a:xfrm flipV="1">
            <a:off x="7096166" y="2073016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60B398-B170-57F1-AF80-D44074415907}"/>
                  </a:ext>
                </a:extLst>
              </p:cNvPr>
              <p:cNvSpPr txBox="1"/>
              <p:nvPr/>
            </p:nvSpPr>
            <p:spPr>
              <a:xfrm>
                <a:off x="7367360" y="1714030"/>
                <a:ext cx="827613" cy="775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60B398-B170-57F1-AF80-D44074415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360" y="1714030"/>
                <a:ext cx="827613" cy="775212"/>
              </a:xfrm>
              <a:prstGeom prst="rect">
                <a:avLst/>
              </a:prstGeom>
              <a:blipFill>
                <a:blip r:embed="rId6"/>
                <a:stretch>
                  <a:fillRect l="-6061" r="-7576" b="-48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1CBE38D-E2E5-A80A-EF7F-8E67B23BB9AF}"/>
              </a:ext>
            </a:extLst>
          </p:cNvPr>
          <p:cNvSpPr/>
          <p:nvPr/>
        </p:nvSpPr>
        <p:spPr>
          <a:xfrm>
            <a:off x="2877185" y="3015589"/>
            <a:ext cx="2431566" cy="141385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704C460-AFCC-4037-B63D-ADC2430316A8}"/>
              </a:ext>
            </a:extLst>
          </p:cNvPr>
          <p:cNvSpPr/>
          <p:nvPr/>
        </p:nvSpPr>
        <p:spPr>
          <a:xfrm>
            <a:off x="5748301" y="1400030"/>
            <a:ext cx="2446672" cy="13886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576C2A-481E-4061-0984-05DD32E35DB2}"/>
              </a:ext>
            </a:extLst>
          </p:cNvPr>
          <p:cNvSpPr txBox="1"/>
          <p:nvPr/>
        </p:nvSpPr>
        <p:spPr>
          <a:xfrm>
            <a:off x="3134692" y="4412884"/>
            <a:ext cx="197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Cell Representation Encoder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81261-BEA2-27A3-91FB-B509AC435975}"/>
              </a:ext>
            </a:extLst>
          </p:cNvPr>
          <p:cNvSpPr txBox="1"/>
          <p:nvPr/>
        </p:nvSpPr>
        <p:spPr>
          <a:xfrm>
            <a:off x="5802532" y="1059881"/>
            <a:ext cx="233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Velocity Encoder Module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E5A4C5-AAD1-D699-3DEF-E0C6541B0585}"/>
              </a:ext>
            </a:extLst>
          </p:cNvPr>
          <p:cNvCxnSpPr>
            <a:cxnSpLocks/>
          </p:cNvCxnSpPr>
          <p:nvPr/>
        </p:nvCxnSpPr>
        <p:spPr>
          <a:xfrm flipV="1">
            <a:off x="5443198" y="3674900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58B2A27-2672-D23C-FE08-121A62C22ECF}"/>
              </a:ext>
            </a:extLst>
          </p:cNvPr>
          <p:cNvSpPr/>
          <p:nvPr/>
        </p:nvSpPr>
        <p:spPr>
          <a:xfrm>
            <a:off x="2910581" y="1400030"/>
            <a:ext cx="2431566" cy="141385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A590D5-A403-F180-A0A6-AF09C404A630}"/>
              </a:ext>
            </a:extLst>
          </p:cNvPr>
          <p:cNvSpPr txBox="1"/>
          <p:nvPr/>
        </p:nvSpPr>
        <p:spPr>
          <a:xfrm>
            <a:off x="3092142" y="1066947"/>
            <a:ext cx="197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Emulator Module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DE47F55-71D1-F31A-D5C8-05E82F417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8316" y="1557845"/>
            <a:ext cx="1557396" cy="604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7B7007-18ED-ED69-878F-51B4775F314E}"/>
                  </a:ext>
                </a:extLst>
              </p:cNvPr>
              <p:cNvSpPr txBox="1"/>
              <p:nvPr/>
            </p:nvSpPr>
            <p:spPr>
              <a:xfrm>
                <a:off x="4033971" y="1539676"/>
                <a:ext cx="11304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7B7007-18ED-ED69-878F-51B4775F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971" y="1539676"/>
                <a:ext cx="113043" cy="169277"/>
              </a:xfrm>
              <a:prstGeom prst="rect">
                <a:avLst/>
              </a:prstGeom>
              <a:blipFill>
                <a:blip r:embed="rId8"/>
                <a:stretch>
                  <a:fillRect l="-30000" t="-7143" r="-30000" b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EC516D-804A-5F1D-EFA1-59838B2CAD69}"/>
                  </a:ext>
                </a:extLst>
              </p:cNvPr>
              <p:cNvSpPr txBox="1"/>
              <p:nvPr/>
            </p:nvSpPr>
            <p:spPr>
              <a:xfrm>
                <a:off x="4022680" y="1681741"/>
                <a:ext cx="13125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EC516D-804A-5F1D-EFA1-59838B2CA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680" y="1681741"/>
                <a:ext cx="131254" cy="169277"/>
              </a:xfrm>
              <a:prstGeom prst="rect">
                <a:avLst/>
              </a:prstGeom>
              <a:blipFill>
                <a:blip r:embed="rId9"/>
                <a:stretch>
                  <a:fillRect l="-36364" t="-7143" r="-36364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52F1A-200F-A542-F640-46B20036246E}"/>
                  </a:ext>
                </a:extLst>
              </p:cNvPr>
              <p:cNvSpPr txBox="1"/>
              <p:nvPr/>
            </p:nvSpPr>
            <p:spPr>
              <a:xfrm>
                <a:off x="4022680" y="1840921"/>
                <a:ext cx="9919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52F1A-200F-A542-F640-46B200362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680" y="1840921"/>
                <a:ext cx="99194" cy="169277"/>
              </a:xfrm>
              <a:prstGeom prst="rect">
                <a:avLst/>
              </a:prstGeom>
              <a:blipFill>
                <a:blip r:embed="rId10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2159D-1A7E-ECAB-CC41-B7BA619B26B5}"/>
                  </a:ext>
                </a:extLst>
              </p:cNvPr>
              <p:cNvSpPr txBox="1"/>
              <p:nvPr/>
            </p:nvSpPr>
            <p:spPr>
              <a:xfrm>
                <a:off x="4012038" y="2006874"/>
                <a:ext cx="13170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2159D-1A7E-ECAB-CC41-B7BA619B2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38" y="2006874"/>
                <a:ext cx="131703" cy="169277"/>
              </a:xfrm>
              <a:prstGeom prst="rect">
                <a:avLst/>
              </a:prstGeom>
              <a:blipFill>
                <a:blip r:embed="rId11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91E76C40-B8E8-7AA2-DF9E-B53D543021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7995" y="2157470"/>
            <a:ext cx="2270478" cy="422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2B122C4-876C-A5B2-2C43-1632A6130B59}"/>
              </a:ext>
            </a:extLst>
          </p:cNvPr>
          <p:cNvSpPr txBox="1"/>
          <p:nvPr/>
        </p:nvSpPr>
        <p:spPr>
          <a:xfrm>
            <a:off x="517793" y="5319006"/>
            <a:ext cx="8317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parameter of h, phi, </a:t>
            </a:r>
            <a:r>
              <a:rPr lang="en-US" altLang="zh-CN" dirty="0" err="1"/>
              <a:t>tao</a:t>
            </a:r>
            <a:r>
              <a:rPr lang="en-US" altLang="zh-CN" dirty="0"/>
              <a:t>, O, all four need broadcast to form a matrix with (t*g), (or if we need to model target gene specific regulation)</a:t>
            </a:r>
          </a:p>
          <a:p>
            <a:r>
              <a:rPr lang="en-US" dirty="0"/>
              <a:t>We also could just fit a matrix with (t*g) without broadcast to fit a target gene specific regulator coefficient. Then infer a module specific latent time.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94BA419-1B5E-A6EB-2BB7-444B590243F9}"/>
                  </a:ext>
                </a:extLst>
              </p:cNvPr>
              <p:cNvSpPr/>
              <p:nvPr/>
            </p:nvSpPr>
            <p:spPr>
              <a:xfrm>
                <a:off x="5895484" y="2077398"/>
                <a:ext cx="328843" cy="33822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94BA419-1B5E-A6EB-2BB7-444B59024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84" y="2077398"/>
                <a:ext cx="328843" cy="338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41BDF0B-652D-C676-B450-C83AB46CFFD6}"/>
                  </a:ext>
                </a:extLst>
              </p:cNvPr>
              <p:cNvSpPr/>
              <p:nvPr/>
            </p:nvSpPr>
            <p:spPr>
              <a:xfrm>
                <a:off x="6347197" y="1631871"/>
                <a:ext cx="328843" cy="33822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41BDF0B-652D-C676-B450-C83AB46CF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197" y="1631871"/>
                <a:ext cx="328843" cy="3382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9D10DB9-212E-7318-821B-442E12A05024}"/>
                  </a:ext>
                </a:extLst>
              </p:cNvPr>
              <p:cNvSpPr/>
              <p:nvPr/>
            </p:nvSpPr>
            <p:spPr>
              <a:xfrm>
                <a:off x="6347197" y="2071147"/>
                <a:ext cx="328843" cy="33822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9D10DB9-212E-7318-821B-442E12A05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197" y="2071147"/>
                <a:ext cx="328843" cy="338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F28E30C-253B-436C-C8A2-7523AC90E1E1}"/>
              </a:ext>
            </a:extLst>
          </p:cNvPr>
          <p:cNvSpPr/>
          <p:nvPr/>
        </p:nvSpPr>
        <p:spPr>
          <a:xfrm>
            <a:off x="8390215" y="1362400"/>
            <a:ext cx="3085484" cy="144491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FE1006E-ED6B-EE0E-DA7E-48743FF7C6DC}"/>
                  </a:ext>
                </a:extLst>
              </p:cNvPr>
              <p:cNvSpPr txBox="1"/>
              <p:nvPr/>
            </p:nvSpPr>
            <p:spPr>
              <a:xfrm>
                <a:off x="8588474" y="1520376"/>
                <a:ext cx="1557542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FE1006E-ED6B-EE0E-DA7E-48743FF7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474" y="1520376"/>
                <a:ext cx="1557542" cy="508281"/>
              </a:xfrm>
              <a:prstGeom prst="rect">
                <a:avLst/>
              </a:prstGeom>
              <a:blipFill>
                <a:blip r:embed="rId16"/>
                <a:stretch>
                  <a:fillRect l="-1626" t="-170732" r="-13008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C3A7266-EE6C-5F81-2936-82BA95C81E21}"/>
                  </a:ext>
                </a:extLst>
              </p:cNvPr>
              <p:cNvSpPr txBox="1"/>
              <p:nvPr/>
            </p:nvSpPr>
            <p:spPr>
              <a:xfrm>
                <a:off x="8601127" y="2048460"/>
                <a:ext cx="1493679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C3A7266-EE6C-5F81-2936-82BA95C81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127" y="2048460"/>
                <a:ext cx="1493679" cy="508281"/>
              </a:xfrm>
              <a:prstGeom prst="rect">
                <a:avLst/>
              </a:prstGeom>
              <a:blipFill>
                <a:blip r:embed="rId17"/>
                <a:stretch>
                  <a:fillRect l="-1695" t="-170732" r="-14407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67B8C469-3B41-9CCF-2037-9D495D1E2875}"/>
              </a:ext>
            </a:extLst>
          </p:cNvPr>
          <p:cNvSpPr txBox="1"/>
          <p:nvPr/>
        </p:nvSpPr>
        <p:spPr>
          <a:xfrm>
            <a:off x="8601127" y="1061020"/>
            <a:ext cx="2500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Numerical Solver Module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0431217-7AC8-7A01-8A39-DEB579AE68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37512" y="1876205"/>
            <a:ext cx="373826" cy="54241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8D90356-5436-6F3E-DB23-D615C97636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49934" y="1735347"/>
            <a:ext cx="356393" cy="52061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5BF55FB-8958-33A1-CEF0-B617719B39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6787" y="1554697"/>
            <a:ext cx="340698" cy="49434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BA63E1F-62E1-7217-9F56-2F79D0DCD2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39163" y="1463839"/>
            <a:ext cx="350135" cy="51147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F12A6CF-7CE6-DE16-E23C-F9BE6DBB32E7}"/>
              </a:ext>
            </a:extLst>
          </p:cNvPr>
          <p:cNvSpPr txBox="1"/>
          <p:nvPr/>
        </p:nvSpPr>
        <p:spPr>
          <a:xfrm>
            <a:off x="9749165" y="2451770"/>
            <a:ext cx="1979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 dirty="0">
                <a:latin typeface="Arial" panose="020B0604020202020204" pitchFamily="34" charset="0"/>
                <a:cs typeface="Arial" panose="020B0604020202020204" pitchFamily="34" charset="0"/>
              </a:rPr>
              <a:t>Parallel ODE solver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9E13A95-9596-64F9-151B-36284F77FEE4}"/>
              </a:ext>
            </a:extLst>
          </p:cNvPr>
          <p:cNvCxnSpPr>
            <a:cxnSpLocks/>
          </p:cNvCxnSpPr>
          <p:nvPr/>
        </p:nvCxnSpPr>
        <p:spPr>
          <a:xfrm flipV="1">
            <a:off x="5438500" y="2170499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DB8AC77-E314-B14E-7242-B4706BE87436}"/>
              </a:ext>
            </a:extLst>
          </p:cNvPr>
          <p:cNvSpPr/>
          <p:nvPr/>
        </p:nvSpPr>
        <p:spPr>
          <a:xfrm>
            <a:off x="4881734" y="3564553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82B9C7-5CBE-13F3-C18B-4FB6439F94FB}"/>
                  </a:ext>
                </a:extLst>
              </p:cNvPr>
              <p:cNvSpPr txBox="1"/>
              <p:nvPr/>
            </p:nvSpPr>
            <p:spPr>
              <a:xfrm>
                <a:off x="4788637" y="3306680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82B9C7-5CBE-13F3-C18B-4FB6439F9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637" y="3306680"/>
                <a:ext cx="298580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ABF792D-86C4-8064-BA05-EB3B23450158}"/>
              </a:ext>
            </a:extLst>
          </p:cNvPr>
          <p:cNvSpPr/>
          <p:nvPr/>
        </p:nvSpPr>
        <p:spPr>
          <a:xfrm>
            <a:off x="5748300" y="2993238"/>
            <a:ext cx="2446672" cy="143597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AB2AE1A-C764-94EF-7C70-40B08DAED811}"/>
              </a:ext>
            </a:extLst>
          </p:cNvPr>
          <p:cNvSpPr/>
          <p:nvPr/>
        </p:nvSpPr>
        <p:spPr>
          <a:xfrm>
            <a:off x="6858873" y="3372057"/>
            <a:ext cx="1206603" cy="7029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6783AB0-6501-3BBF-A136-88B08617C295}"/>
              </a:ext>
            </a:extLst>
          </p:cNvPr>
          <p:cNvCxnSpPr>
            <a:cxnSpLocks/>
          </p:cNvCxnSpPr>
          <p:nvPr/>
        </p:nvCxnSpPr>
        <p:spPr>
          <a:xfrm flipV="1">
            <a:off x="8178756" y="2084858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CCE3D4-374A-21DD-67B6-C1C1D35EC9F9}"/>
              </a:ext>
            </a:extLst>
          </p:cNvPr>
          <p:cNvCxnSpPr>
            <a:cxnSpLocks/>
          </p:cNvCxnSpPr>
          <p:nvPr/>
        </p:nvCxnSpPr>
        <p:spPr>
          <a:xfrm>
            <a:off x="9750937" y="2848547"/>
            <a:ext cx="0" cy="122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B62292D-4BBF-ADB3-C797-E981398D2DFB}"/>
              </a:ext>
            </a:extLst>
          </p:cNvPr>
          <p:cNvSpPr txBox="1"/>
          <p:nvPr/>
        </p:nvSpPr>
        <p:spPr>
          <a:xfrm>
            <a:off x="5916515" y="4417008"/>
            <a:ext cx="197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Latent Time 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23B7E06-FCC0-1FE4-ADDB-BDB4CFD76CA1}"/>
              </a:ext>
            </a:extLst>
          </p:cNvPr>
          <p:cNvSpPr txBox="1"/>
          <p:nvPr/>
        </p:nvSpPr>
        <p:spPr>
          <a:xfrm>
            <a:off x="6472177" y="3500992"/>
            <a:ext cx="1979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50" dirty="0">
                <a:latin typeface="Arial" panose="020B0604020202020204" pitchFamily="34" charset="0"/>
                <a:cs typeface="Arial" panose="020B0604020202020204" pitchFamily="34" charset="0"/>
              </a:rPr>
              <a:t>Regulon Specfic </a:t>
            </a:r>
          </a:p>
          <a:p>
            <a:pPr algn="ctr"/>
            <a:r>
              <a:rPr lang="en-DE" sz="1050" dirty="0">
                <a:latin typeface="Arial" panose="020B0604020202020204" pitchFamily="34" charset="0"/>
                <a:cs typeface="Arial" panose="020B0604020202020204" pitchFamily="34" charset="0"/>
              </a:rPr>
              <a:t>Latent time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4F41D4C-9F77-4870-92DB-B8FB935293FB}"/>
              </a:ext>
            </a:extLst>
          </p:cNvPr>
          <p:cNvSpPr txBox="1"/>
          <p:nvPr/>
        </p:nvSpPr>
        <p:spPr>
          <a:xfrm rot="16200000">
            <a:off x="5752419" y="3614827"/>
            <a:ext cx="1925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 dirty="0">
                <a:latin typeface="Arial" panose="020B0604020202020204" pitchFamily="34" charset="0"/>
                <a:cs typeface="Arial" panose="020B0604020202020204" pitchFamily="34" charset="0"/>
              </a:rPr>
              <a:t># target genes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1415AF-596A-2E31-C17A-A1EB8BE59ED4}"/>
              </a:ext>
            </a:extLst>
          </p:cNvPr>
          <p:cNvSpPr txBox="1"/>
          <p:nvPr/>
        </p:nvSpPr>
        <p:spPr>
          <a:xfrm>
            <a:off x="6465128" y="3134919"/>
            <a:ext cx="1925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 dirty="0">
                <a:latin typeface="Arial" panose="020B0604020202020204" pitchFamily="34" charset="0"/>
                <a:cs typeface="Arial" panose="020B0604020202020204" pitchFamily="34" charset="0"/>
              </a:rPr>
              <a:t># cells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0FD6611-11E3-D5F5-CF8F-2860071B9CDB}"/>
              </a:ext>
            </a:extLst>
          </p:cNvPr>
          <p:cNvSpPr/>
          <p:nvPr/>
        </p:nvSpPr>
        <p:spPr>
          <a:xfrm>
            <a:off x="8712719" y="3011732"/>
            <a:ext cx="2140284" cy="143597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003186D-2867-78B1-F418-679F259DB1FA}"/>
              </a:ext>
            </a:extLst>
          </p:cNvPr>
          <p:cNvCxnSpPr>
            <a:cxnSpLocks/>
          </p:cNvCxnSpPr>
          <p:nvPr/>
        </p:nvCxnSpPr>
        <p:spPr>
          <a:xfrm flipV="1">
            <a:off x="8368346" y="3674900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3D6B3AE4-1F94-364E-B67D-28D7F6092B1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57070" t="29506" r="33374" b="61485"/>
          <a:stretch/>
        </p:blipFill>
        <p:spPr>
          <a:xfrm>
            <a:off x="8819256" y="3072156"/>
            <a:ext cx="1927254" cy="1256959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64309E2D-F42D-7D82-A147-3A5601C9B8A3}"/>
              </a:ext>
            </a:extLst>
          </p:cNvPr>
          <p:cNvSpPr txBox="1"/>
          <p:nvPr/>
        </p:nvSpPr>
        <p:spPr>
          <a:xfrm>
            <a:off x="8819256" y="4435664"/>
            <a:ext cx="197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Fit Likelihood</a:t>
            </a:r>
          </a:p>
        </p:txBody>
      </p:sp>
    </p:spTree>
    <p:extLst>
      <p:ext uri="{BB962C8B-B14F-4D97-AF65-F5344CB8AC3E}">
        <p14:creationId xmlns:p14="http://schemas.microsoft.com/office/powerpoint/2010/main" val="3581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29273</TotalTime>
  <Words>1216</Words>
  <Application>Microsoft Macintosh PowerPoint</Application>
  <PresentationFormat>Widescreen</PresentationFormat>
  <Paragraphs>292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2023-04-06T19:19:58Z</dcterms:created>
  <dcterms:modified xsi:type="dcterms:W3CDTF">2023-04-27T14:37:01Z</dcterms:modified>
</cp:coreProperties>
</file>